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41_FFC4A7CC.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330" r:id="rId2"/>
    <p:sldId id="274" r:id="rId3"/>
    <p:sldId id="317" r:id="rId4"/>
    <p:sldId id="337" r:id="rId5"/>
    <p:sldId id="325" r:id="rId6"/>
    <p:sldId id="335" r:id="rId7"/>
    <p:sldId id="329" r:id="rId8"/>
    <p:sldId id="318" r:id="rId9"/>
    <p:sldId id="315" r:id="rId10"/>
    <p:sldId id="321" r:id="rId11"/>
    <p:sldId id="334" r:id="rId12"/>
    <p:sldId id="314" r:id="rId13"/>
    <p:sldId id="320" r:id="rId14"/>
    <p:sldId id="316" r:id="rId15"/>
    <p:sldId id="319" r:id="rId16"/>
    <p:sldId id="336" r:id="rId17"/>
    <p:sldId id="328" r:id="rId18"/>
    <p:sldId id="30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B0AD02-7074-9626-6436-60B64318DED9}" name="Jack Vielbig" initials="JV" userId="S::jack.vielbig@consortium-media.com::baf5297c-2206-4a69-a305-8f765c88c15b" providerId="AD"/>
  <p188:author id="{93034313-7C1B-AF47-1287-2EE03CE4276A}" name="Diego Uturi" initials="DU" userId="S::diego@consortium-media.com::52b04b76-29f4-47ea-8c95-b4c03b888664" providerId="AD"/>
  <p188:author id="{55DC0D59-D9F2-A4C9-5ED8-BD6EBCCCA00B}" name="Denise Bean-White" initials="DB" userId="S::dbw@consortium-media.com::1b48f49d-a8cd-4bc2-8129-f49951c39c56" providerId="AD"/>
  <p188:author id="{497CED98-FE3C-766E-66BB-B99670059713}" name="Ava Hawley" initials="AH" userId="S::ava@consortium-media.com::2cb090ea-c284-42a5-8260-d323288c2a4d" providerId="AD"/>
  <p188:author id="{027F13C1-B1BE-2BF1-6AD2-33CCD8D686D9}" name="Sheena Kennedy" initials="SK" userId="S::sheena.kennedy@consortium-media.com::0cc603f0-6c64-4aef-bc25-ed644ccf685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2294D"/>
    <a:srgbClr val="7F174C"/>
    <a:srgbClr val="221716"/>
    <a:srgbClr val="A0631E"/>
    <a:srgbClr val="F8F9FA"/>
    <a:srgbClr val="0075B0"/>
    <a:srgbClr val="C1CE2F"/>
    <a:srgbClr val="E48731"/>
    <a:srgbClr val="FC7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2647EB-0D59-4158-BF0C-C77A2454D722}" v="1" dt="2024-03-15T15:25:07.9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917"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omments/modernComment_141_FFC4A7CC.xml><?xml version="1.0" encoding="utf-8"?>
<p188:cmLst xmlns:a="http://schemas.openxmlformats.org/drawingml/2006/main" xmlns:r="http://schemas.openxmlformats.org/officeDocument/2006/relationships" xmlns:p188="http://schemas.microsoft.com/office/powerpoint/2018/8/main">
  <p188:cm id="{C24C2D75-EAF0-411D-8610-A12E6266A8AE}" authorId="{027F13C1-B1BE-2BF1-6AD2-33CCD8D686D9}" created="2024-03-08T22:23:29.703">
    <pc:sldMkLst xmlns:pc="http://schemas.microsoft.com/office/powerpoint/2013/main/command">
      <pc:docMk/>
      <pc:sldMk cId="4291078092" sldId="321"/>
    </pc:sldMkLst>
    <p188:txBody>
      <a:bodyPr/>
      <a:lstStyle/>
      <a:p>
        <a:r>
          <a:rPr lang="en-US"/>
          <a:t>[@Jack Vielbig] Can you please screenshot 3 different social posts here and then just add the images of the 3 permanency videos underneath</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E8BDDB-D9AF-40DA-8E55-0CE3BD14687F}" type="datetimeFigureOut">
              <a:rPr lang="en-US" smtClean="0"/>
              <a:t>3/18/2024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20A81-7424-4067-998F-E4A607399C95}" type="slidenum">
              <a:rPr lang="en-US" smtClean="0"/>
              <a:t>‹#›</a:t>
            </a:fld>
            <a:endParaRPr lang="en-US"/>
          </a:p>
        </p:txBody>
      </p:sp>
    </p:spTree>
    <p:extLst>
      <p:ext uri="{BB962C8B-B14F-4D97-AF65-F5344CB8AC3E}">
        <p14:creationId xmlns:p14="http://schemas.microsoft.com/office/powerpoint/2010/main" val="3025800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320A81-7424-4067-998F-E4A607399C95}" type="slidenum">
              <a:rPr lang="en-US" smtClean="0"/>
              <a:t>14</a:t>
            </a:fld>
            <a:endParaRPr lang="en-US"/>
          </a:p>
        </p:txBody>
      </p:sp>
    </p:spTree>
    <p:extLst>
      <p:ext uri="{BB962C8B-B14F-4D97-AF65-F5344CB8AC3E}">
        <p14:creationId xmlns:p14="http://schemas.microsoft.com/office/powerpoint/2010/main" val="4257269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320A81-7424-4067-998F-E4A607399C95}" type="slidenum">
              <a:rPr lang="en-US" smtClean="0"/>
              <a:t>18</a:t>
            </a:fld>
            <a:endParaRPr lang="en-US"/>
          </a:p>
        </p:txBody>
      </p:sp>
    </p:spTree>
    <p:extLst>
      <p:ext uri="{BB962C8B-B14F-4D97-AF65-F5344CB8AC3E}">
        <p14:creationId xmlns:p14="http://schemas.microsoft.com/office/powerpoint/2010/main" val="1280628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11C72-487F-6B4A-92D5-2E15EB0F7C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A10448-2268-D244-9FBA-E97E7F8A02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974B94-B6BC-6F4E-8AEF-07EB07A5F983}"/>
              </a:ext>
            </a:extLst>
          </p:cNvPr>
          <p:cNvSpPr>
            <a:spLocks noGrp="1"/>
          </p:cNvSpPr>
          <p:nvPr>
            <p:ph type="dt" sz="half" idx="10"/>
          </p:nvPr>
        </p:nvSpPr>
        <p:spPr/>
        <p:txBody>
          <a:bodyPr/>
          <a:lstStyle/>
          <a:p>
            <a:fld id="{0EBE0FB1-95C2-2746-8C6C-68B0714201A6}" type="datetimeFigureOut">
              <a:rPr lang="en-US" smtClean="0"/>
              <a:t>3/18/2024</a:t>
            </a:fld>
            <a:endParaRPr lang="en-US"/>
          </a:p>
        </p:txBody>
      </p:sp>
      <p:sp>
        <p:nvSpPr>
          <p:cNvPr id="5" name="Footer Placeholder 4">
            <a:extLst>
              <a:ext uri="{FF2B5EF4-FFF2-40B4-BE49-F238E27FC236}">
                <a16:creationId xmlns:a16="http://schemas.microsoft.com/office/drawing/2014/main" id="{9859141B-FC61-9B4D-A62E-0383BD257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F00F6-5292-674C-A563-0A23D671C689}"/>
              </a:ext>
            </a:extLst>
          </p:cNvPr>
          <p:cNvSpPr>
            <a:spLocks noGrp="1"/>
          </p:cNvSpPr>
          <p:nvPr>
            <p:ph type="sldNum" sz="quarter" idx="12"/>
          </p:nvPr>
        </p:nvSpPr>
        <p:spPr/>
        <p:txBody>
          <a:bodyPr/>
          <a:lstStyle/>
          <a:p>
            <a:fld id="{8B611A08-BA57-CD43-9147-AF161E9CF4F6}" type="slidenum">
              <a:rPr lang="en-US" smtClean="0"/>
              <a:t>‹#›</a:t>
            </a:fld>
            <a:endParaRPr lang="en-US"/>
          </a:p>
        </p:txBody>
      </p:sp>
    </p:spTree>
    <p:extLst>
      <p:ext uri="{BB962C8B-B14F-4D97-AF65-F5344CB8AC3E}">
        <p14:creationId xmlns:p14="http://schemas.microsoft.com/office/powerpoint/2010/main" val="404365329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0B60D-042D-6547-AA6E-604037FF97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707818-F6B8-784B-8F10-E8872A4F29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9030D-FAEE-B241-92AE-3F2B93193B1E}"/>
              </a:ext>
            </a:extLst>
          </p:cNvPr>
          <p:cNvSpPr>
            <a:spLocks noGrp="1"/>
          </p:cNvSpPr>
          <p:nvPr>
            <p:ph type="dt" sz="half" idx="10"/>
          </p:nvPr>
        </p:nvSpPr>
        <p:spPr/>
        <p:txBody>
          <a:bodyPr/>
          <a:lstStyle/>
          <a:p>
            <a:fld id="{0EBE0FB1-95C2-2746-8C6C-68B0714201A6}" type="datetimeFigureOut">
              <a:rPr lang="en-US" smtClean="0"/>
              <a:t>3/18/2024</a:t>
            </a:fld>
            <a:endParaRPr lang="en-US"/>
          </a:p>
        </p:txBody>
      </p:sp>
      <p:sp>
        <p:nvSpPr>
          <p:cNvPr id="5" name="Footer Placeholder 4">
            <a:extLst>
              <a:ext uri="{FF2B5EF4-FFF2-40B4-BE49-F238E27FC236}">
                <a16:creationId xmlns:a16="http://schemas.microsoft.com/office/drawing/2014/main" id="{87FD2019-F18E-164B-976F-F585364FD2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A64CAE-9922-8C4C-9909-5663B69FFF8E}"/>
              </a:ext>
            </a:extLst>
          </p:cNvPr>
          <p:cNvSpPr>
            <a:spLocks noGrp="1"/>
          </p:cNvSpPr>
          <p:nvPr>
            <p:ph type="sldNum" sz="quarter" idx="12"/>
          </p:nvPr>
        </p:nvSpPr>
        <p:spPr/>
        <p:txBody>
          <a:bodyPr/>
          <a:lstStyle/>
          <a:p>
            <a:fld id="{8B611A08-BA57-CD43-9147-AF161E9CF4F6}" type="slidenum">
              <a:rPr lang="en-US" smtClean="0"/>
              <a:t>‹#›</a:t>
            </a:fld>
            <a:endParaRPr lang="en-US"/>
          </a:p>
        </p:txBody>
      </p:sp>
    </p:spTree>
    <p:extLst>
      <p:ext uri="{BB962C8B-B14F-4D97-AF65-F5344CB8AC3E}">
        <p14:creationId xmlns:p14="http://schemas.microsoft.com/office/powerpoint/2010/main" val="249796096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7318F8-826A-B343-9D91-5885D35314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B8A967-C0F4-174D-A3A0-71D179A35F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4D7050-24EB-754B-A64E-CC0FC92A06D4}"/>
              </a:ext>
            </a:extLst>
          </p:cNvPr>
          <p:cNvSpPr>
            <a:spLocks noGrp="1"/>
          </p:cNvSpPr>
          <p:nvPr>
            <p:ph type="dt" sz="half" idx="10"/>
          </p:nvPr>
        </p:nvSpPr>
        <p:spPr/>
        <p:txBody>
          <a:bodyPr/>
          <a:lstStyle/>
          <a:p>
            <a:fld id="{0EBE0FB1-95C2-2746-8C6C-68B0714201A6}" type="datetimeFigureOut">
              <a:rPr lang="en-US" smtClean="0"/>
              <a:t>3/18/2024</a:t>
            </a:fld>
            <a:endParaRPr lang="en-US"/>
          </a:p>
        </p:txBody>
      </p:sp>
      <p:sp>
        <p:nvSpPr>
          <p:cNvPr id="5" name="Footer Placeholder 4">
            <a:extLst>
              <a:ext uri="{FF2B5EF4-FFF2-40B4-BE49-F238E27FC236}">
                <a16:creationId xmlns:a16="http://schemas.microsoft.com/office/drawing/2014/main" id="{70FDDA86-C27D-D04A-9022-1F8E20F265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1AF1A2-E336-BA44-BDA8-314FDEB815B6}"/>
              </a:ext>
            </a:extLst>
          </p:cNvPr>
          <p:cNvSpPr>
            <a:spLocks noGrp="1"/>
          </p:cNvSpPr>
          <p:nvPr>
            <p:ph type="sldNum" sz="quarter" idx="12"/>
          </p:nvPr>
        </p:nvSpPr>
        <p:spPr/>
        <p:txBody>
          <a:bodyPr/>
          <a:lstStyle/>
          <a:p>
            <a:fld id="{8B611A08-BA57-CD43-9147-AF161E9CF4F6}" type="slidenum">
              <a:rPr lang="en-US" smtClean="0"/>
              <a:t>‹#›</a:t>
            </a:fld>
            <a:endParaRPr lang="en-US"/>
          </a:p>
        </p:txBody>
      </p:sp>
    </p:spTree>
    <p:extLst>
      <p:ext uri="{BB962C8B-B14F-4D97-AF65-F5344CB8AC3E}">
        <p14:creationId xmlns:p14="http://schemas.microsoft.com/office/powerpoint/2010/main" val="339618308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C06EB-346E-A747-A508-2C628F8904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590F13-747C-A444-A3CA-D6C362AA5D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2DA7A-BF74-BF42-B116-3C3C26F1F62A}"/>
              </a:ext>
            </a:extLst>
          </p:cNvPr>
          <p:cNvSpPr>
            <a:spLocks noGrp="1"/>
          </p:cNvSpPr>
          <p:nvPr>
            <p:ph type="dt" sz="half" idx="10"/>
          </p:nvPr>
        </p:nvSpPr>
        <p:spPr/>
        <p:txBody>
          <a:bodyPr/>
          <a:lstStyle/>
          <a:p>
            <a:fld id="{0EBE0FB1-95C2-2746-8C6C-68B0714201A6}" type="datetimeFigureOut">
              <a:rPr lang="en-US" smtClean="0"/>
              <a:t>3/18/2024</a:t>
            </a:fld>
            <a:endParaRPr lang="en-US"/>
          </a:p>
        </p:txBody>
      </p:sp>
      <p:sp>
        <p:nvSpPr>
          <p:cNvPr id="5" name="Footer Placeholder 4">
            <a:extLst>
              <a:ext uri="{FF2B5EF4-FFF2-40B4-BE49-F238E27FC236}">
                <a16:creationId xmlns:a16="http://schemas.microsoft.com/office/drawing/2014/main" id="{29B54798-E894-1641-BDFE-4B19077822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AFD2F-7282-7A4E-B701-B3F9AB00A3FF}"/>
              </a:ext>
            </a:extLst>
          </p:cNvPr>
          <p:cNvSpPr>
            <a:spLocks noGrp="1"/>
          </p:cNvSpPr>
          <p:nvPr>
            <p:ph type="sldNum" sz="quarter" idx="12"/>
          </p:nvPr>
        </p:nvSpPr>
        <p:spPr/>
        <p:txBody>
          <a:bodyPr/>
          <a:lstStyle/>
          <a:p>
            <a:fld id="{8B611A08-BA57-CD43-9147-AF161E9CF4F6}" type="slidenum">
              <a:rPr lang="en-US" smtClean="0"/>
              <a:t>‹#›</a:t>
            </a:fld>
            <a:endParaRPr lang="en-US"/>
          </a:p>
        </p:txBody>
      </p:sp>
    </p:spTree>
    <p:extLst>
      <p:ext uri="{BB962C8B-B14F-4D97-AF65-F5344CB8AC3E}">
        <p14:creationId xmlns:p14="http://schemas.microsoft.com/office/powerpoint/2010/main" val="208773190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A04CA-9F03-DA4A-A5C6-6DCEF02AB7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6F01A3-5637-C846-845F-0CB406D979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3DC4DD-A27E-AC4D-B6FF-AD9EF17E7DD4}"/>
              </a:ext>
            </a:extLst>
          </p:cNvPr>
          <p:cNvSpPr>
            <a:spLocks noGrp="1"/>
          </p:cNvSpPr>
          <p:nvPr>
            <p:ph type="dt" sz="half" idx="10"/>
          </p:nvPr>
        </p:nvSpPr>
        <p:spPr/>
        <p:txBody>
          <a:bodyPr/>
          <a:lstStyle/>
          <a:p>
            <a:fld id="{0EBE0FB1-95C2-2746-8C6C-68B0714201A6}" type="datetimeFigureOut">
              <a:rPr lang="en-US" smtClean="0"/>
              <a:t>3/18/2024</a:t>
            </a:fld>
            <a:endParaRPr lang="en-US"/>
          </a:p>
        </p:txBody>
      </p:sp>
      <p:sp>
        <p:nvSpPr>
          <p:cNvPr id="5" name="Footer Placeholder 4">
            <a:extLst>
              <a:ext uri="{FF2B5EF4-FFF2-40B4-BE49-F238E27FC236}">
                <a16:creationId xmlns:a16="http://schemas.microsoft.com/office/drawing/2014/main" id="{24BFCCC0-085B-AB44-8C41-C8472E253F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94316C-FEE0-4842-99D1-99BB2C110615}"/>
              </a:ext>
            </a:extLst>
          </p:cNvPr>
          <p:cNvSpPr>
            <a:spLocks noGrp="1"/>
          </p:cNvSpPr>
          <p:nvPr>
            <p:ph type="sldNum" sz="quarter" idx="12"/>
          </p:nvPr>
        </p:nvSpPr>
        <p:spPr/>
        <p:txBody>
          <a:bodyPr/>
          <a:lstStyle/>
          <a:p>
            <a:fld id="{8B611A08-BA57-CD43-9147-AF161E9CF4F6}" type="slidenum">
              <a:rPr lang="en-US" smtClean="0"/>
              <a:t>‹#›</a:t>
            </a:fld>
            <a:endParaRPr lang="en-US"/>
          </a:p>
        </p:txBody>
      </p:sp>
    </p:spTree>
    <p:extLst>
      <p:ext uri="{BB962C8B-B14F-4D97-AF65-F5344CB8AC3E}">
        <p14:creationId xmlns:p14="http://schemas.microsoft.com/office/powerpoint/2010/main" val="125200027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EB028-6F8F-9848-9F65-118EB4FB2A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E0CFE7-F198-DE49-8587-1527B2ECDA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B32B25-2DE2-794B-817D-55F347D46A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8FF104-2749-5141-8F0B-9F11DFDC6924}"/>
              </a:ext>
            </a:extLst>
          </p:cNvPr>
          <p:cNvSpPr>
            <a:spLocks noGrp="1"/>
          </p:cNvSpPr>
          <p:nvPr>
            <p:ph type="dt" sz="half" idx="10"/>
          </p:nvPr>
        </p:nvSpPr>
        <p:spPr/>
        <p:txBody>
          <a:bodyPr/>
          <a:lstStyle/>
          <a:p>
            <a:fld id="{0EBE0FB1-95C2-2746-8C6C-68B0714201A6}" type="datetimeFigureOut">
              <a:rPr lang="en-US" smtClean="0"/>
              <a:t>3/18/2024</a:t>
            </a:fld>
            <a:endParaRPr lang="en-US"/>
          </a:p>
        </p:txBody>
      </p:sp>
      <p:sp>
        <p:nvSpPr>
          <p:cNvPr id="6" name="Footer Placeholder 5">
            <a:extLst>
              <a:ext uri="{FF2B5EF4-FFF2-40B4-BE49-F238E27FC236}">
                <a16:creationId xmlns:a16="http://schemas.microsoft.com/office/drawing/2014/main" id="{F9D48A30-4BC8-0C4B-849A-31BE490F27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14DC7-CE56-1E42-83C6-F0486BE050AC}"/>
              </a:ext>
            </a:extLst>
          </p:cNvPr>
          <p:cNvSpPr>
            <a:spLocks noGrp="1"/>
          </p:cNvSpPr>
          <p:nvPr>
            <p:ph type="sldNum" sz="quarter" idx="12"/>
          </p:nvPr>
        </p:nvSpPr>
        <p:spPr/>
        <p:txBody>
          <a:bodyPr/>
          <a:lstStyle/>
          <a:p>
            <a:fld id="{8B611A08-BA57-CD43-9147-AF161E9CF4F6}" type="slidenum">
              <a:rPr lang="en-US" smtClean="0"/>
              <a:t>‹#›</a:t>
            </a:fld>
            <a:endParaRPr lang="en-US"/>
          </a:p>
        </p:txBody>
      </p:sp>
    </p:spTree>
    <p:extLst>
      <p:ext uri="{BB962C8B-B14F-4D97-AF65-F5344CB8AC3E}">
        <p14:creationId xmlns:p14="http://schemas.microsoft.com/office/powerpoint/2010/main" val="59672520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E765-292F-DC4F-BFB8-A6505C3716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0CA826-9E9B-CF48-BE14-E5BAF67FBA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B276D6-2391-2E4C-9DC0-74E2ACDF0B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D513A5-7A84-664D-9AF7-900A13F743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8441C7-1877-124C-A19F-CD9ECC4553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3D78D6-E784-E649-A93B-EB8337669753}"/>
              </a:ext>
            </a:extLst>
          </p:cNvPr>
          <p:cNvSpPr>
            <a:spLocks noGrp="1"/>
          </p:cNvSpPr>
          <p:nvPr>
            <p:ph type="dt" sz="half" idx="10"/>
          </p:nvPr>
        </p:nvSpPr>
        <p:spPr/>
        <p:txBody>
          <a:bodyPr/>
          <a:lstStyle/>
          <a:p>
            <a:fld id="{0EBE0FB1-95C2-2746-8C6C-68B0714201A6}" type="datetimeFigureOut">
              <a:rPr lang="en-US" smtClean="0"/>
              <a:t>3/18/2024</a:t>
            </a:fld>
            <a:endParaRPr lang="en-US"/>
          </a:p>
        </p:txBody>
      </p:sp>
      <p:sp>
        <p:nvSpPr>
          <p:cNvPr id="8" name="Footer Placeholder 7">
            <a:extLst>
              <a:ext uri="{FF2B5EF4-FFF2-40B4-BE49-F238E27FC236}">
                <a16:creationId xmlns:a16="http://schemas.microsoft.com/office/drawing/2014/main" id="{5CC29257-6ADF-CA45-8A3C-42869E123F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BBC401-9892-C24B-B3C6-9F1A2BEBFBD7}"/>
              </a:ext>
            </a:extLst>
          </p:cNvPr>
          <p:cNvSpPr>
            <a:spLocks noGrp="1"/>
          </p:cNvSpPr>
          <p:nvPr>
            <p:ph type="sldNum" sz="quarter" idx="12"/>
          </p:nvPr>
        </p:nvSpPr>
        <p:spPr/>
        <p:txBody>
          <a:bodyPr/>
          <a:lstStyle/>
          <a:p>
            <a:fld id="{8B611A08-BA57-CD43-9147-AF161E9CF4F6}" type="slidenum">
              <a:rPr lang="en-US" smtClean="0"/>
              <a:t>‹#›</a:t>
            </a:fld>
            <a:endParaRPr lang="en-US"/>
          </a:p>
        </p:txBody>
      </p:sp>
    </p:spTree>
    <p:extLst>
      <p:ext uri="{BB962C8B-B14F-4D97-AF65-F5344CB8AC3E}">
        <p14:creationId xmlns:p14="http://schemas.microsoft.com/office/powerpoint/2010/main" val="297480212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6F89F-CE6B-324C-ADFF-1EF7B9CC0A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3C61DA-514F-3240-AF36-30960E044B2C}"/>
              </a:ext>
            </a:extLst>
          </p:cNvPr>
          <p:cNvSpPr>
            <a:spLocks noGrp="1"/>
          </p:cNvSpPr>
          <p:nvPr>
            <p:ph type="dt" sz="half" idx="10"/>
          </p:nvPr>
        </p:nvSpPr>
        <p:spPr/>
        <p:txBody>
          <a:bodyPr/>
          <a:lstStyle/>
          <a:p>
            <a:fld id="{0EBE0FB1-95C2-2746-8C6C-68B0714201A6}" type="datetimeFigureOut">
              <a:rPr lang="en-US" smtClean="0"/>
              <a:t>3/18/2024</a:t>
            </a:fld>
            <a:endParaRPr lang="en-US"/>
          </a:p>
        </p:txBody>
      </p:sp>
      <p:sp>
        <p:nvSpPr>
          <p:cNvPr id="4" name="Footer Placeholder 3">
            <a:extLst>
              <a:ext uri="{FF2B5EF4-FFF2-40B4-BE49-F238E27FC236}">
                <a16:creationId xmlns:a16="http://schemas.microsoft.com/office/drawing/2014/main" id="{C35168EF-5C99-B940-AD68-5680E0A71C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0557C8-C32E-654B-B9D7-17FA4462017A}"/>
              </a:ext>
            </a:extLst>
          </p:cNvPr>
          <p:cNvSpPr>
            <a:spLocks noGrp="1"/>
          </p:cNvSpPr>
          <p:nvPr>
            <p:ph type="sldNum" sz="quarter" idx="12"/>
          </p:nvPr>
        </p:nvSpPr>
        <p:spPr/>
        <p:txBody>
          <a:bodyPr/>
          <a:lstStyle/>
          <a:p>
            <a:fld id="{8B611A08-BA57-CD43-9147-AF161E9CF4F6}" type="slidenum">
              <a:rPr lang="en-US" smtClean="0"/>
              <a:t>‹#›</a:t>
            </a:fld>
            <a:endParaRPr lang="en-US"/>
          </a:p>
        </p:txBody>
      </p:sp>
    </p:spTree>
    <p:extLst>
      <p:ext uri="{BB962C8B-B14F-4D97-AF65-F5344CB8AC3E}">
        <p14:creationId xmlns:p14="http://schemas.microsoft.com/office/powerpoint/2010/main" val="221525868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BCE404-F463-9D4A-BBB4-1D311F94F616}"/>
              </a:ext>
            </a:extLst>
          </p:cNvPr>
          <p:cNvSpPr>
            <a:spLocks noGrp="1"/>
          </p:cNvSpPr>
          <p:nvPr>
            <p:ph type="dt" sz="half" idx="10"/>
          </p:nvPr>
        </p:nvSpPr>
        <p:spPr/>
        <p:txBody>
          <a:bodyPr/>
          <a:lstStyle/>
          <a:p>
            <a:fld id="{0EBE0FB1-95C2-2746-8C6C-68B0714201A6}" type="datetimeFigureOut">
              <a:rPr lang="en-US" smtClean="0"/>
              <a:t>3/18/2024</a:t>
            </a:fld>
            <a:endParaRPr lang="en-US"/>
          </a:p>
        </p:txBody>
      </p:sp>
      <p:sp>
        <p:nvSpPr>
          <p:cNvPr id="3" name="Footer Placeholder 2">
            <a:extLst>
              <a:ext uri="{FF2B5EF4-FFF2-40B4-BE49-F238E27FC236}">
                <a16:creationId xmlns:a16="http://schemas.microsoft.com/office/drawing/2014/main" id="{4FED3AC3-3729-0945-BBBE-4A535F56E9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E9524-7374-B74A-B99D-0227B50A1284}"/>
              </a:ext>
            </a:extLst>
          </p:cNvPr>
          <p:cNvSpPr>
            <a:spLocks noGrp="1"/>
          </p:cNvSpPr>
          <p:nvPr>
            <p:ph type="sldNum" sz="quarter" idx="12"/>
          </p:nvPr>
        </p:nvSpPr>
        <p:spPr/>
        <p:txBody>
          <a:bodyPr/>
          <a:lstStyle/>
          <a:p>
            <a:fld id="{8B611A08-BA57-CD43-9147-AF161E9CF4F6}" type="slidenum">
              <a:rPr lang="en-US" smtClean="0"/>
              <a:t>‹#›</a:t>
            </a:fld>
            <a:endParaRPr lang="en-US"/>
          </a:p>
        </p:txBody>
      </p:sp>
    </p:spTree>
    <p:extLst>
      <p:ext uri="{BB962C8B-B14F-4D97-AF65-F5344CB8AC3E}">
        <p14:creationId xmlns:p14="http://schemas.microsoft.com/office/powerpoint/2010/main" val="259631745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399D5-5418-594A-9CA3-BD5994A61D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F6E691-FE40-0F49-B8D1-F03591A4CB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8EAE10-47B5-4F49-B408-D7A8D5AE9F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1D255B-B69E-0A48-87CA-60241DB3F1A3}"/>
              </a:ext>
            </a:extLst>
          </p:cNvPr>
          <p:cNvSpPr>
            <a:spLocks noGrp="1"/>
          </p:cNvSpPr>
          <p:nvPr>
            <p:ph type="dt" sz="half" idx="10"/>
          </p:nvPr>
        </p:nvSpPr>
        <p:spPr/>
        <p:txBody>
          <a:bodyPr/>
          <a:lstStyle/>
          <a:p>
            <a:fld id="{0EBE0FB1-95C2-2746-8C6C-68B0714201A6}" type="datetimeFigureOut">
              <a:rPr lang="en-US" smtClean="0"/>
              <a:t>3/18/2024</a:t>
            </a:fld>
            <a:endParaRPr lang="en-US"/>
          </a:p>
        </p:txBody>
      </p:sp>
      <p:sp>
        <p:nvSpPr>
          <p:cNvPr id="6" name="Footer Placeholder 5">
            <a:extLst>
              <a:ext uri="{FF2B5EF4-FFF2-40B4-BE49-F238E27FC236}">
                <a16:creationId xmlns:a16="http://schemas.microsoft.com/office/drawing/2014/main" id="{4199EF03-B6A3-D34C-9095-A9F64A7C2E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38ABA2-29F3-CD4C-AECB-234C15F2BA5C}"/>
              </a:ext>
            </a:extLst>
          </p:cNvPr>
          <p:cNvSpPr>
            <a:spLocks noGrp="1"/>
          </p:cNvSpPr>
          <p:nvPr>
            <p:ph type="sldNum" sz="quarter" idx="12"/>
          </p:nvPr>
        </p:nvSpPr>
        <p:spPr/>
        <p:txBody>
          <a:bodyPr/>
          <a:lstStyle/>
          <a:p>
            <a:fld id="{8B611A08-BA57-CD43-9147-AF161E9CF4F6}" type="slidenum">
              <a:rPr lang="en-US" smtClean="0"/>
              <a:t>‹#›</a:t>
            </a:fld>
            <a:endParaRPr lang="en-US"/>
          </a:p>
        </p:txBody>
      </p:sp>
    </p:spTree>
    <p:extLst>
      <p:ext uri="{BB962C8B-B14F-4D97-AF65-F5344CB8AC3E}">
        <p14:creationId xmlns:p14="http://schemas.microsoft.com/office/powerpoint/2010/main" val="404592442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A5ED3-964B-E24F-83C9-EC7B57B106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B7D498-9940-A04B-BC59-D04919407A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F2BA79-A4E6-BD49-8BFD-D420F7D9FE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BEB4F1-5973-B247-A56B-387554115C59}"/>
              </a:ext>
            </a:extLst>
          </p:cNvPr>
          <p:cNvSpPr>
            <a:spLocks noGrp="1"/>
          </p:cNvSpPr>
          <p:nvPr>
            <p:ph type="dt" sz="half" idx="10"/>
          </p:nvPr>
        </p:nvSpPr>
        <p:spPr/>
        <p:txBody>
          <a:bodyPr/>
          <a:lstStyle/>
          <a:p>
            <a:fld id="{0EBE0FB1-95C2-2746-8C6C-68B0714201A6}" type="datetimeFigureOut">
              <a:rPr lang="en-US" smtClean="0"/>
              <a:t>3/18/2024</a:t>
            </a:fld>
            <a:endParaRPr lang="en-US"/>
          </a:p>
        </p:txBody>
      </p:sp>
      <p:sp>
        <p:nvSpPr>
          <p:cNvPr id="6" name="Footer Placeholder 5">
            <a:extLst>
              <a:ext uri="{FF2B5EF4-FFF2-40B4-BE49-F238E27FC236}">
                <a16:creationId xmlns:a16="http://schemas.microsoft.com/office/drawing/2014/main" id="{097BAC66-6583-4D45-A1E3-08D13582F1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9987EC-5332-7C45-A7EB-73E223977670}"/>
              </a:ext>
            </a:extLst>
          </p:cNvPr>
          <p:cNvSpPr>
            <a:spLocks noGrp="1"/>
          </p:cNvSpPr>
          <p:nvPr>
            <p:ph type="sldNum" sz="quarter" idx="12"/>
          </p:nvPr>
        </p:nvSpPr>
        <p:spPr/>
        <p:txBody>
          <a:bodyPr/>
          <a:lstStyle/>
          <a:p>
            <a:fld id="{8B611A08-BA57-CD43-9147-AF161E9CF4F6}" type="slidenum">
              <a:rPr lang="en-US" smtClean="0"/>
              <a:t>‹#›</a:t>
            </a:fld>
            <a:endParaRPr lang="en-US"/>
          </a:p>
        </p:txBody>
      </p:sp>
    </p:spTree>
    <p:extLst>
      <p:ext uri="{BB962C8B-B14F-4D97-AF65-F5344CB8AC3E}">
        <p14:creationId xmlns:p14="http://schemas.microsoft.com/office/powerpoint/2010/main" val="280719058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C9D01C-90D9-1042-8E79-5278D61190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8894C1-F7A4-F74B-94A3-54229D2600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25C7E2-0D89-B74E-BEC1-E2A110908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BE0FB1-95C2-2746-8C6C-68B0714201A6}" type="datetimeFigureOut">
              <a:rPr lang="en-US" smtClean="0"/>
              <a:t>3/18/2024</a:t>
            </a:fld>
            <a:endParaRPr lang="en-US"/>
          </a:p>
        </p:txBody>
      </p:sp>
      <p:sp>
        <p:nvSpPr>
          <p:cNvPr id="5" name="Footer Placeholder 4">
            <a:extLst>
              <a:ext uri="{FF2B5EF4-FFF2-40B4-BE49-F238E27FC236}">
                <a16:creationId xmlns:a16="http://schemas.microsoft.com/office/drawing/2014/main" id="{B915BEAD-DF22-FB49-A466-1B2DF8602D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133B58-7A75-EA4A-A670-45D28D9781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611A08-BA57-CD43-9147-AF161E9CF4F6}" type="slidenum">
              <a:rPr lang="en-US" smtClean="0"/>
              <a:t>‹#›</a:t>
            </a:fld>
            <a:endParaRPr lang="en-US"/>
          </a:p>
        </p:txBody>
      </p:sp>
    </p:spTree>
    <p:extLst>
      <p:ext uri="{BB962C8B-B14F-4D97-AF65-F5344CB8AC3E}">
        <p14:creationId xmlns:p14="http://schemas.microsoft.com/office/powerpoint/2010/main" val="18580041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18/10/relationships/comments" Target="../comments/modernComment_141_FFC4A7CC.xml"/><Relationship Id="rId3" Type="http://schemas.microsoft.com/office/2007/relationships/media" Target="../media/media2.mp3"/><Relationship Id="rId7" Type="http://schemas.openxmlformats.org/officeDocument/2006/relationships/slideLayout" Target="../slideLayouts/slideLayout7.xml"/><Relationship Id="rId12"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2.png"/><Relationship Id="rId5" Type="http://schemas.microsoft.com/office/2007/relationships/media" Target="../media/media3.mp3"/><Relationship Id="rId10" Type="http://schemas.openxmlformats.org/officeDocument/2006/relationships/image" Target="../media/image31.png"/><Relationship Id="rId4" Type="http://schemas.openxmlformats.org/officeDocument/2006/relationships/audio" Target="../media/media2.mp3"/><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oleObject" Target="../embeddings/oleObject1.bin"/><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oleObject" Target="../embeddings/oleObject2.bin"/><Relationship Id="rId4" Type="http://schemas.openxmlformats.org/officeDocument/2006/relationships/image" Target="../media/image41.emf"/></Relationships>
</file>

<file path=ppt/slides/_rels/slide1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s://fb.watch/qKS4YlBKwG/" TargetMode="External"/><Relationship Id="rId7" Type="http://schemas.openxmlformats.org/officeDocument/2006/relationships/hyperlink" Target="https://fb.watch/qKSBBDeu4r/" TargetMode="External"/><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hyperlink" Target="https://fb.watch/qKSccQ1ul8/" TargetMode="Externa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hyperlink" Target="https://www.dropbox.com/scl/fi/3ditnn6pj6vok0gzihww6/HSA_CC-Int-10-02-23_FINAL.mp3?rlkey=ww6ewzjnt52ssineoqlyw9vo3&amp;dl=0" TargetMode="External"/><Relationship Id="rId18" Type="http://schemas.openxmlformats.org/officeDocument/2006/relationships/hyperlink" Target="https://www.dropbox.com/scl/fi/q1y8prnj6nbx3da2revwz/MIXTECO-COUNTY-OF-VENTURA-NEEDS-EMERGENCY-SHELTER-HOMES-2.mp3?rlkey=ej0rzlg9hl1uuvo6rybod9tq4&amp;dl=0" TargetMode="External"/><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hyperlink" Target="https://www.dropbox.com/scl/fi/svy4ophumvsklot6mc7s8/consort-hsa_0105-24_FIN.mp3?rlkey=adc2rjatunne3w3jwwxdevbo4&amp;dl=0" TargetMode="External"/><Relationship Id="rId17" Type="http://schemas.openxmlformats.org/officeDocument/2006/relationships/hyperlink" Target="https://www.dropbox.com/scl/fi/6d3cgjd58sgq2jf2jmhku/MIXTECO-COUNTY-OF-VENTURA-NEEDS-EMERGENCY-SHELTER-HOMES-1.mp3?rlkey=nu74lu6xyp1v6jk6uoe5fj9r2&amp;dl=0" TargetMode="External"/><Relationship Id="rId2" Type="http://schemas.openxmlformats.org/officeDocument/2006/relationships/image" Target="../media/image62.png"/><Relationship Id="rId16" Type="http://schemas.openxmlformats.org/officeDocument/2006/relationships/hyperlink" Target="https://www.dropbox.com/scl/fi/rg9ze2lny7xwzlbw3h9nf/SVCF-La-Familia-1.mp3?rlkey=ni1xvpfgrjhf1mj7jepp0n237&amp;dl=0" TargetMode="External"/><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hyperlink" Target="https://www.dropbox.com/scl/fi/icyerbmzxzayayifsth2f/VC-Children-and-Family-Services-final-111623-Businesses-with-Heart.mp3?rlkey=2tetksl4gi5t8lfs9ldl031ps&amp;dl=0" TargetMode="External"/><Relationship Id="rId5" Type="http://schemas.openxmlformats.org/officeDocument/2006/relationships/image" Target="../media/image65.png"/><Relationship Id="rId15" Type="http://schemas.openxmlformats.org/officeDocument/2006/relationships/hyperlink" Target="https://www.dropbox.com/scl/fi/sly7nk2mommcf24e55n43/SVCF-Access-Resources-1.mp3?rlkey=km9at8vnwjcw3dcfrb3dnxkde&amp;dl=0" TargetMode="External"/><Relationship Id="rId10" Type="http://schemas.openxmlformats.org/officeDocument/2006/relationships/image" Target="../media/image70.png"/><Relationship Id="rId19" Type="http://schemas.openxmlformats.org/officeDocument/2006/relationships/hyperlink" Target="https://www.dropbox.com/scl/fi/1m0mcrhu5zxp1tlz8qne0/Foster-Care-final-120423.mp3?rlkey=2tt3wc4bx14yhkd86wz763wd6&amp;dl=0" TargetMode="External"/><Relationship Id="rId4" Type="http://schemas.openxmlformats.org/officeDocument/2006/relationships/image" Target="../media/image64.jpeg"/><Relationship Id="rId9" Type="http://schemas.openxmlformats.org/officeDocument/2006/relationships/image" Target="../media/image69.png"/><Relationship Id="rId14" Type="http://schemas.openxmlformats.org/officeDocument/2006/relationships/hyperlink" Target="https://www.dropbox.com/scl/fi/sf6crurg7vum2qu9xc7de/HSAC-1004-23.mp3?rlkey=tbayivofjptxs1o93elpuihxc&amp;dl=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hyperlink" Target="https://youtu.be/pxt-uSz_0M4?si=X4UuK8XCyLVBEN69" TargetMode="Externa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youtube.com/watch?si=K13LhZaCQSFC76pZ&amp;v=ZKaPUP16eVM&amp;feature=youtu.b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person, indoor, wall, person&#10;&#10;Description automatically generated">
            <a:extLst>
              <a:ext uri="{FF2B5EF4-FFF2-40B4-BE49-F238E27FC236}">
                <a16:creationId xmlns:a16="http://schemas.microsoft.com/office/drawing/2014/main" id="{B7A3B211-48E8-52D2-09A8-7145429C5B31}"/>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9DE5BA33-D258-7748-BC43-51FA9E7B6CA1}"/>
              </a:ext>
            </a:extLst>
          </p:cNvPr>
          <p:cNvSpPr txBox="1"/>
          <p:nvPr/>
        </p:nvSpPr>
        <p:spPr>
          <a:xfrm>
            <a:off x="7526576" y="2112754"/>
            <a:ext cx="4288675" cy="2400657"/>
          </a:xfrm>
          <a:prstGeom prst="rect">
            <a:avLst/>
          </a:prstGeom>
          <a:noFill/>
        </p:spPr>
        <p:txBody>
          <a:bodyPr wrap="none" lIns="91440" tIns="45720" rIns="91440" bIns="45720" rtlCol="0" anchor="t">
            <a:spAutoFit/>
          </a:bodyPr>
          <a:lstStyle/>
          <a:p>
            <a:pPr algn="ctr"/>
            <a:r>
              <a:rPr lang="en-US" sz="3000" b="1" dirty="0">
                <a:solidFill>
                  <a:srgbClr val="12294D"/>
                </a:solidFill>
                <a:latin typeface="Open Sans"/>
                <a:ea typeface="Open Sans"/>
                <a:cs typeface="Open Sans"/>
              </a:rPr>
              <a:t>HERMES</a:t>
            </a:r>
          </a:p>
          <a:p>
            <a:pPr algn="ctr"/>
            <a:r>
              <a:rPr lang="en-US" sz="3000" b="1" dirty="0">
                <a:solidFill>
                  <a:srgbClr val="12294D"/>
                </a:solidFill>
                <a:latin typeface="Open Sans"/>
                <a:ea typeface="Open Sans"/>
                <a:cs typeface="Open Sans"/>
              </a:rPr>
              <a:t>Strategic Education </a:t>
            </a:r>
          </a:p>
          <a:p>
            <a:pPr algn="ctr"/>
            <a:r>
              <a:rPr lang="en-US" sz="3000" b="1" dirty="0">
                <a:solidFill>
                  <a:srgbClr val="12294D"/>
                </a:solidFill>
                <a:latin typeface="Open Sans"/>
                <a:ea typeface="Open Sans"/>
                <a:cs typeface="Open Sans"/>
              </a:rPr>
              <a:t>&amp; </a:t>
            </a:r>
          </a:p>
          <a:p>
            <a:pPr algn="ctr"/>
            <a:r>
              <a:rPr lang="en-US" sz="3000" b="1" dirty="0">
                <a:solidFill>
                  <a:srgbClr val="12294D"/>
                </a:solidFill>
                <a:latin typeface="Open Sans"/>
                <a:ea typeface="Open Sans"/>
                <a:cs typeface="Open Sans"/>
              </a:rPr>
              <a:t>Awareness Campaign</a:t>
            </a:r>
          </a:p>
          <a:p>
            <a:pPr algn="ctr"/>
            <a:r>
              <a:rPr lang="en-US" sz="3000" b="1" dirty="0">
                <a:solidFill>
                  <a:srgbClr val="12294D"/>
                </a:solidFill>
                <a:latin typeface="Open Sans"/>
                <a:ea typeface="Open Sans"/>
                <a:cs typeface="Open Sans"/>
              </a:rPr>
              <a:t>2022 - 2023</a:t>
            </a:r>
            <a:endParaRPr lang="en-US" sz="2500" b="1" dirty="0">
              <a:solidFill>
                <a:srgbClr val="12294D"/>
              </a:solidFill>
              <a:latin typeface="Open Sans"/>
              <a:ea typeface="Open Sans"/>
              <a:cs typeface="Open Sans"/>
            </a:endParaRPr>
          </a:p>
        </p:txBody>
      </p:sp>
      <p:pic>
        <p:nvPicPr>
          <p:cNvPr id="5" name="Picture 4" descr="Logo&#10;&#10;Description automatically generated">
            <a:extLst>
              <a:ext uri="{FF2B5EF4-FFF2-40B4-BE49-F238E27FC236}">
                <a16:creationId xmlns:a16="http://schemas.microsoft.com/office/drawing/2014/main" id="{D58EE6DD-6C0E-BE61-C755-E4323CAB1FDC}"/>
              </a:ext>
            </a:extLst>
          </p:cNvPr>
          <p:cNvPicPr>
            <a:picLocks noChangeAspect="1"/>
          </p:cNvPicPr>
          <p:nvPr/>
        </p:nvPicPr>
        <p:blipFill rotWithShape="1">
          <a:blip r:embed="rId3"/>
          <a:srcRect t="28913" b="25694"/>
          <a:stretch/>
        </p:blipFill>
        <p:spPr>
          <a:xfrm>
            <a:off x="7936724" y="521812"/>
            <a:ext cx="3175224" cy="1441341"/>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5A5E31D7-CF61-0212-9A13-56D15C22A25D}"/>
              </a:ext>
            </a:extLst>
          </p:cNvPr>
          <p:cNvPicPr>
            <a:picLocks noChangeAspect="1"/>
          </p:cNvPicPr>
          <p:nvPr/>
        </p:nvPicPr>
        <p:blipFill>
          <a:blip r:embed="rId4"/>
          <a:stretch>
            <a:fillRect/>
          </a:stretch>
        </p:blipFill>
        <p:spPr>
          <a:xfrm>
            <a:off x="8486667" y="4663012"/>
            <a:ext cx="2625281" cy="740622"/>
          </a:xfrm>
          <a:prstGeom prst="rect">
            <a:avLst/>
          </a:prstGeom>
        </p:spPr>
      </p:pic>
    </p:spTree>
    <p:extLst>
      <p:ext uri="{BB962C8B-B14F-4D97-AF65-F5344CB8AC3E}">
        <p14:creationId xmlns:p14="http://schemas.microsoft.com/office/powerpoint/2010/main" val="2565910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09480-C36E-4239-6522-DA1250901F7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FB9C42B-D3BA-84C7-444B-2A45530478C8}"/>
              </a:ext>
            </a:extLst>
          </p:cNvPr>
          <p:cNvSpPr/>
          <p:nvPr/>
        </p:nvSpPr>
        <p:spPr>
          <a:xfrm>
            <a:off x="0" y="0"/>
            <a:ext cx="12192000" cy="1173454"/>
          </a:xfrm>
          <a:prstGeom prst="rect">
            <a:avLst/>
          </a:prstGeom>
          <a:solidFill>
            <a:srgbClr val="7F1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089C50C-34BA-6B48-2379-7218F8DB724B}"/>
              </a:ext>
            </a:extLst>
          </p:cNvPr>
          <p:cNvSpPr txBox="1"/>
          <p:nvPr/>
        </p:nvSpPr>
        <p:spPr>
          <a:xfrm>
            <a:off x="702111" y="159149"/>
            <a:ext cx="1054351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PERMANENCY SOCIAL &amp; RADIO SPOTS</a:t>
            </a:r>
            <a:endPar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800" i="1" dirty="0">
                <a:solidFill>
                  <a:schemeClr val="bg1"/>
                </a:solidFill>
                <a:latin typeface="Open Sans" panose="020B0606030504020204" pitchFamily="34" charset="0"/>
                <a:ea typeface="Open Sans" panose="020B0606030504020204" pitchFamily="34" charset="0"/>
                <a:cs typeface="Open Sans" panose="020B0606030504020204" pitchFamily="34" charset="0"/>
              </a:rPr>
              <a:t>11/16 - 11/30</a:t>
            </a:r>
          </a:p>
          <a:p>
            <a:pPr algn="ctr"/>
            <a:endParaRPr lang="en-US" sz="2800" dirty="0">
              <a:solidFill>
                <a:schemeClr val="bg1"/>
              </a:solidFill>
              <a:latin typeface="Calibri"/>
              <a:ea typeface="Open Sans"/>
              <a:cs typeface="Calibri"/>
            </a:endParaRPr>
          </a:p>
        </p:txBody>
      </p:sp>
      <p:sp>
        <p:nvSpPr>
          <p:cNvPr id="7" name="Slide Number Placeholder 6">
            <a:extLst>
              <a:ext uri="{FF2B5EF4-FFF2-40B4-BE49-F238E27FC236}">
                <a16:creationId xmlns:a16="http://schemas.microsoft.com/office/drawing/2014/main" id="{CE303D27-2777-FE40-1ACC-5A3034B12D48}"/>
              </a:ext>
            </a:extLst>
          </p:cNvPr>
          <p:cNvSpPr>
            <a:spLocks noGrp="1"/>
          </p:cNvSpPr>
          <p:nvPr>
            <p:ph type="sldNum" sz="quarter" idx="12"/>
          </p:nvPr>
        </p:nvSpPr>
        <p:spPr/>
        <p:txBody>
          <a:bodyPr/>
          <a:lstStyle/>
          <a:p>
            <a:fld id="{8B611A08-BA57-CD43-9147-AF161E9CF4F6}" type="slidenum">
              <a:rPr lang="en-US" smtClean="0"/>
              <a:t>10</a:t>
            </a:fld>
            <a:endParaRPr lang="en-US"/>
          </a:p>
        </p:txBody>
      </p:sp>
      <p:pic>
        <p:nvPicPr>
          <p:cNvPr id="11" name="Picture 10">
            <a:extLst>
              <a:ext uri="{FF2B5EF4-FFF2-40B4-BE49-F238E27FC236}">
                <a16:creationId xmlns:a16="http://schemas.microsoft.com/office/drawing/2014/main" id="{F74B610E-47FB-2508-1EB2-96268F090722}"/>
              </a:ext>
            </a:extLst>
          </p:cNvPr>
          <p:cNvPicPr>
            <a:picLocks noChangeAspect="1"/>
          </p:cNvPicPr>
          <p:nvPr/>
        </p:nvPicPr>
        <p:blipFill>
          <a:blip r:embed="rId9"/>
          <a:stretch>
            <a:fillRect/>
          </a:stretch>
        </p:blipFill>
        <p:spPr>
          <a:xfrm>
            <a:off x="337643" y="2227370"/>
            <a:ext cx="3362686" cy="4298678"/>
          </a:xfrm>
          <a:prstGeom prst="rect">
            <a:avLst/>
          </a:prstGeom>
        </p:spPr>
      </p:pic>
      <p:pic>
        <p:nvPicPr>
          <p:cNvPr id="13" name="VC CHILDREN 11-18 (1)">
            <a:hlinkClick r:id="" action="ppaction://media"/>
            <a:extLst>
              <a:ext uri="{FF2B5EF4-FFF2-40B4-BE49-F238E27FC236}">
                <a16:creationId xmlns:a16="http://schemas.microsoft.com/office/drawing/2014/main" id="{5FE2543F-6E2A-718A-8B6F-26A61C765E9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704078" y="1388449"/>
            <a:ext cx="487363" cy="487363"/>
          </a:xfrm>
          <a:prstGeom prst="rect">
            <a:avLst/>
          </a:prstGeom>
        </p:spPr>
      </p:pic>
      <p:pic>
        <p:nvPicPr>
          <p:cNvPr id="15" name="VC Children 1 Final (1)">
            <a:hlinkClick r:id="" action="ppaction://media"/>
            <a:extLst>
              <a:ext uri="{FF2B5EF4-FFF2-40B4-BE49-F238E27FC236}">
                <a16:creationId xmlns:a16="http://schemas.microsoft.com/office/drawing/2014/main" id="{93D51AB4-310C-A106-4E06-4CFEA02DBD9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264372" y="1398393"/>
            <a:ext cx="487363" cy="487363"/>
          </a:xfrm>
          <a:prstGeom prst="rect">
            <a:avLst/>
          </a:prstGeom>
        </p:spPr>
      </p:pic>
      <p:pic>
        <p:nvPicPr>
          <p:cNvPr id="17" name="VC Children 2 Final (2)">
            <a:hlinkClick r:id="" action="ppaction://media"/>
            <a:extLst>
              <a:ext uri="{FF2B5EF4-FFF2-40B4-BE49-F238E27FC236}">
                <a16:creationId xmlns:a16="http://schemas.microsoft.com/office/drawing/2014/main" id="{B417D4EE-D95C-8AA8-C12C-ED9513E79060}"/>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2293355" y="1388450"/>
            <a:ext cx="487363" cy="487363"/>
          </a:xfrm>
          <a:prstGeom prst="rect">
            <a:avLst/>
          </a:prstGeom>
        </p:spPr>
      </p:pic>
      <p:sp>
        <p:nvSpPr>
          <p:cNvPr id="18" name="TextBox 17">
            <a:extLst>
              <a:ext uri="{FF2B5EF4-FFF2-40B4-BE49-F238E27FC236}">
                <a16:creationId xmlns:a16="http://schemas.microsoft.com/office/drawing/2014/main" id="{A9BA9360-6A91-C968-E460-0E45CD31B31F}"/>
              </a:ext>
            </a:extLst>
          </p:cNvPr>
          <p:cNvSpPr txBox="1"/>
          <p:nvPr/>
        </p:nvSpPr>
        <p:spPr>
          <a:xfrm>
            <a:off x="771525" y="1447998"/>
            <a:ext cx="1939779" cy="369332"/>
          </a:xfrm>
          <a:prstGeom prst="rect">
            <a:avLst/>
          </a:prstGeom>
          <a:noFill/>
        </p:spPr>
        <p:txBody>
          <a:bodyPr wrap="square" rtlCol="0">
            <a:spAutoFit/>
          </a:bodyPr>
          <a:lstStyle/>
          <a:p>
            <a:r>
              <a:rPr lang="en-US" dirty="0"/>
              <a:t>Radio – Spot 1</a:t>
            </a:r>
          </a:p>
        </p:txBody>
      </p:sp>
      <p:sp>
        <p:nvSpPr>
          <p:cNvPr id="19" name="TextBox 18">
            <a:extLst>
              <a:ext uri="{FF2B5EF4-FFF2-40B4-BE49-F238E27FC236}">
                <a16:creationId xmlns:a16="http://schemas.microsoft.com/office/drawing/2014/main" id="{22372991-7A56-1CF4-9650-DF81853DCA17}"/>
              </a:ext>
            </a:extLst>
          </p:cNvPr>
          <p:cNvSpPr txBox="1"/>
          <p:nvPr/>
        </p:nvSpPr>
        <p:spPr>
          <a:xfrm>
            <a:off x="4705302" y="1426747"/>
            <a:ext cx="1939779" cy="369332"/>
          </a:xfrm>
          <a:prstGeom prst="rect">
            <a:avLst/>
          </a:prstGeom>
          <a:noFill/>
        </p:spPr>
        <p:txBody>
          <a:bodyPr wrap="square" rtlCol="0">
            <a:spAutoFit/>
          </a:bodyPr>
          <a:lstStyle/>
          <a:p>
            <a:r>
              <a:rPr lang="en-US" dirty="0"/>
              <a:t>Radio – Spot 2</a:t>
            </a:r>
          </a:p>
        </p:txBody>
      </p:sp>
      <p:sp>
        <p:nvSpPr>
          <p:cNvPr id="20" name="TextBox 19">
            <a:extLst>
              <a:ext uri="{FF2B5EF4-FFF2-40B4-BE49-F238E27FC236}">
                <a16:creationId xmlns:a16="http://schemas.microsoft.com/office/drawing/2014/main" id="{67E4B9C8-B03B-70B9-00F1-DE2973887721}"/>
              </a:ext>
            </a:extLst>
          </p:cNvPr>
          <p:cNvSpPr txBox="1"/>
          <p:nvPr/>
        </p:nvSpPr>
        <p:spPr>
          <a:xfrm>
            <a:off x="8190544" y="1426747"/>
            <a:ext cx="1939779" cy="369332"/>
          </a:xfrm>
          <a:prstGeom prst="rect">
            <a:avLst/>
          </a:prstGeom>
          <a:noFill/>
        </p:spPr>
        <p:txBody>
          <a:bodyPr wrap="square" rtlCol="0">
            <a:spAutoFit/>
          </a:bodyPr>
          <a:lstStyle/>
          <a:p>
            <a:r>
              <a:rPr lang="en-US" dirty="0"/>
              <a:t>Radio – Spot 3</a:t>
            </a:r>
          </a:p>
        </p:txBody>
      </p:sp>
      <p:pic>
        <p:nvPicPr>
          <p:cNvPr id="2" name="Picture 1" descr="A person holding a child&#10;&#10;Description automatically generated">
            <a:extLst>
              <a:ext uri="{FF2B5EF4-FFF2-40B4-BE49-F238E27FC236}">
                <a16:creationId xmlns:a16="http://schemas.microsoft.com/office/drawing/2014/main" id="{466FCA28-DF78-26B4-CF1F-601C94657383}"/>
              </a:ext>
            </a:extLst>
          </p:cNvPr>
          <p:cNvPicPr>
            <a:picLocks noChangeAspect="1"/>
          </p:cNvPicPr>
          <p:nvPr/>
        </p:nvPicPr>
        <p:blipFill>
          <a:blip r:embed="rId11"/>
          <a:stretch>
            <a:fillRect/>
          </a:stretch>
        </p:blipFill>
        <p:spPr>
          <a:xfrm>
            <a:off x="4618545" y="2227370"/>
            <a:ext cx="2960436" cy="4302370"/>
          </a:xfrm>
          <a:prstGeom prst="rect">
            <a:avLst/>
          </a:prstGeom>
        </p:spPr>
      </p:pic>
      <p:pic>
        <p:nvPicPr>
          <p:cNvPr id="8" name="Picture 7" descr="A person and a child smiling&#10;&#10;Description automatically generated">
            <a:extLst>
              <a:ext uri="{FF2B5EF4-FFF2-40B4-BE49-F238E27FC236}">
                <a16:creationId xmlns:a16="http://schemas.microsoft.com/office/drawing/2014/main" id="{81B7DA9C-AF81-7855-52A7-B75B132B73F8}"/>
              </a:ext>
            </a:extLst>
          </p:cNvPr>
          <p:cNvPicPr>
            <a:picLocks noChangeAspect="1"/>
          </p:cNvPicPr>
          <p:nvPr/>
        </p:nvPicPr>
        <p:blipFill>
          <a:blip r:embed="rId12"/>
          <a:stretch>
            <a:fillRect/>
          </a:stretch>
        </p:blipFill>
        <p:spPr>
          <a:xfrm>
            <a:off x="8497197" y="2227371"/>
            <a:ext cx="2970005" cy="4302369"/>
          </a:xfrm>
          <a:prstGeom prst="rect">
            <a:avLst/>
          </a:prstGeom>
        </p:spPr>
      </p:pic>
    </p:spTree>
    <p:extLst>
      <p:ext uri="{BB962C8B-B14F-4D97-AF65-F5344CB8AC3E}">
        <p14:creationId xmlns:p14="http://schemas.microsoft.com/office/powerpoint/2010/main" val="429107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02"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9768" fill="hold"/>
                                        <p:tgtEl>
                                          <p:spTgt spid="1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976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3"/>
                </p:tgtEl>
              </p:cMediaNode>
            </p:audio>
            <p:audio>
              <p:cMediaNode vol="80000">
                <p:cTn id="16" fill="hold" display="0">
                  <p:stCondLst>
                    <p:cond delay="indefinite"/>
                  </p:stCondLst>
                  <p:endCondLst>
                    <p:cond evt="onStopAudio" delay="0">
                      <p:tgtEl>
                        <p:sldTgt/>
                      </p:tgtEl>
                    </p:cond>
                  </p:endCondLst>
                </p:cTn>
                <p:tgtEl>
                  <p:spTgt spid="15"/>
                </p:tgtEl>
              </p:cMediaNode>
            </p:audio>
            <p:audio>
              <p:cMediaNode vol="80000">
                <p:cTn id="17" fill="hold" display="0">
                  <p:stCondLst>
                    <p:cond delay="indefinite"/>
                  </p:stCondLst>
                  <p:endCondLst>
                    <p:cond evt="onStopAudio" delay="0">
                      <p:tgtEl>
                        <p:sldTgt/>
                      </p:tgtEl>
                    </p:cond>
                  </p:endCondLst>
                </p:cTn>
                <p:tgtEl>
                  <p:spTgt spid="17"/>
                </p:tgtEl>
              </p:cMediaNode>
            </p:audio>
          </p:childTnLst>
        </p:cTn>
      </p:par>
    </p:tnLst>
  </p:timing>
  <p:extLst>
    <p:ext uri="{6950BFC3-D8DA-4A85-94F7-54DA5524770B}">
      <p188:commentRel xmlns:p188="http://schemas.microsoft.com/office/powerpoint/2018/8/main" r:id="rId8"/>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09480-C36E-4239-6522-DA1250901F7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FB9C42B-D3BA-84C7-444B-2A45530478C8}"/>
              </a:ext>
            </a:extLst>
          </p:cNvPr>
          <p:cNvSpPr/>
          <p:nvPr/>
        </p:nvSpPr>
        <p:spPr>
          <a:xfrm>
            <a:off x="0" y="0"/>
            <a:ext cx="12192000" cy="1173454"/>
          </a:xfrm>
          <a:prstGeom prst="rect">
            <a:avLst/>
          </a:prstGeom>
          <a:solidFill>
            <a:srgbClr val="7F1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089C50C-34BA-6B48-2379-7218F8DB724B}"/>
              </a:ext>
            </a:extLst>
          </p:cNvPr>
          <p:cNvSpPr txBox="1"/>
          <p:nvPr/>
        </p:nvSpPr>
        <p:spPr>
          <a:xfrm>
            <a:off x="702111" y="159149"/>
            <a:ext cx="1054351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chemeClr val="bg1"/>
                </a:solidFill>
                <a:latin typeface="Open Sans"/>
                <a:ea typeface="Open Sans"/>
                <a:cs typeface="Open Sans"/>
              </a:rPr>
              <a:t> PERMANENCY E-BLAST</a:t>
            </a:r>
            <a:endParaRPr lang="en-US" sz="28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800" i="1">
                <a:solidFill>
                  <a:schemeClr val="bg1"/>
                </a:solidFill>
                <a:latin typeface="Open Sans"/>
                <a:ea typeface="Open Sans"/>
                <a:cs typeface="Open Sans"/>
              </a:rPr>
              <a:t>11/16 - 11/30</a:t>
            </a:r>
          </a:p>
          <a:p>
            <a:pPr algn="ctr"/>
            <a:endParaRPr lang="en-US" sz="2800">
              <a:solidFill>
                <a:schemeClr val="bg1"/>
              </a:solidFill>
              <a:latin typeface="Calibri"/>
              <a:ea typeface="Open Sans"/>
              <a:cs typeface="Calibri"/>
            </a:endParaRPr>
          </a:p>
        </p:txBody>
      </p:sp>
      <p:sp>
        <p:nvSpPr>
          <p:cNvPr id="7" name="Slide Number Placeholder 6">
            <a:extLst>
              <a:ext uri="{FF2B5EF4-FFF2-40B4-BE49-F238E27FC236}">
                <a16:creationId xmlns:a16="http://schemas.microsoft.com/office/drawing/2014/main" id="{CE303D27-2777-FE40-1ACC-5A3034B12D48}"/>
              </a:ext>
            </a:extLst>
          </p:cNvPr>
          <p:cNvSpPr>
            <a:spLocks noGrp="1"/>
          </p:cNvSpPr>
          <p:nvPr>
            <p:ph type="sldNum" sz="quarter" idx="12"/>
          </p:nvPr>
        </p:nvSpPr>
        <p:spPr/>
        <p:txBody>
          <a:bodyPr/>
          <a:lstStyle/>
          <a:p>
            <a:fld id="{8B611A08-BA57-CD43-9147-AF161E9CF4F6}" type="slidenum">
              <a:rPr lang="en-US" smtClean="0"/>
              <a:t>11</a:t>
            </a:fld>
            <a:endParaRPr lang="en-US"/>
          </a:p>
        </p:txBody>
      </p:sp>
      <p:pic>
        <p:nvPicPr>
          <p:cNvPr id="2" name="Picture 1" descr="A screenshot of a social media post&#10;&#10;Description automatically generated">
            <a:extLst>
              <a:ext uri="{FF2B5EF4-FFF2-40B4-BE49-F238E27FC236}">
                <a16:creationId xmlns:a16="http://schemas.microsoft.com/office/drawing/2014/main" id="{814AA542-63FD-40A1-8C45-2D665933FC62}"/>
              </a:ext>
            </a:extLst>
          </p:cNvPr>
          <p:cNvPicPr>
            <a:picLocks noChangeAspect="1"/>
          </p:cNvPicPr>
          <p:nvPr/>
        </p:nvPicPr>
        <p:blipFill>
          <a:blip r:embed="rId2"/>
          <a:stretch>
            <a:fillRect/>
          </a:stretch>
        </p:blipFill>
        <p:spPr>
          <a:xfrm>
            <a:off x="3489235" y="1332603"/>
            <a:ext cx="4770310" cy="5166697"/>
          </a:xfrm>
          <a:prstGeom prst="rect">
            <a:avLst/>
          </a:prstGeom>
        </p:spPr>
      </p:pic>
    </p:spTree>
    <p:extLst>
      <p:ext uri="{BB962C8B-B14F-4D97-AF65-F5344CB8AC3E}">
        <p14:creationId xmlns:p14="http://schemas.microsoft.com/office/powerpoint/2010/main" val="3806482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A1DAF-D0DF-EA39-DED7-067651B95B2D}"/>
            </a:ext>
          </a:extLst>
        </p:cNvPr>
        <p:cNvGrpSpPr/>
        <p:nvPr/>
      </p:nvGrpSpPr>
      <p:grpSpPr>
        <a:xfrm>
          <a:off x="0" y="0"/>
          <a:ext cx="0" cy="0"/>
          <a:chOff x="0" y="0"/>
          <a:chExt cx="0" cy="0"/>
        </a:xfrm>
      </p:grpSpPr>
      <p:pic>
        <p:nvPicPr>
          <p:cNvPr id="4" name="Picture 3" descr="A person smiling at a computer&#10;&#10;Description automatically generated">
            <a:extLst>
              <a:ext uri="{FF2B5EF4-FFF2-40B4-BE49-F238E27FC236}">
                <a16:creationId xmlns:a16="http://schemas.microsoft.com/office/drawing/2014/main" id="{BA8C7356-A050-4DBE-62D4-4863EA7DC39F}"/>
              </a:ext>
            </a:extLst>
          </p:cNvPr>
          <p:cNvPicPr>
            <a:picLocks noChangeAspect="1"/>
          </p:cNvPicPr>
          <p:nvPr/>
        </p:nvPicPr>
        <p:blipFill>
          <a:blip r:embed="rId2"/>
          <a:stretch>
            <a:fillRect/>
          </a:stretch>
        </p:blipFill>
        <p:spPr>
          <a:xfrm>
            <a:off x="5730093" y="1156902"/>
            <a:ext cx="2610852" cy="2610852"/>
          </a:xfrm>
          <a:prstGeom prst="rect">
            <a:avLst/>
          </a:prstGeom>
        </p:spPr>
      </p:pic>
      <p:pic>
        <p:nvPicPr>
          <p:cNvPr id="10" name="Picture 9" descr="A collage of people holding a sign&#10;&#10;Description automatically generated">
            <a:extLst>
              <a:ext uri="{FF2B5EF4-FFF2-40B4-BE49-F238E27FC236}">
                <a16:creationId xmlns:a16="http://schemas.microsoft.com/office/drawing/2014/main" id="{35FDF313-D06C-5D1F-13C4-5F738C7F3442}"/>
              </a:ext>
            </a:extLst>
          </p:cNvPr>
          <p:cNvPicPr>
            <a:picLocks noChangeAspect="1"/>
          </p:cNvPicPr>
          <p:nvPr/>
        </p:nvPicPr>
        <p:blipFill>
          <a:blip r:embed="rId3"/>
          <a:stretch>
            <a:fillRect/>
          </a:stretch>
        </p:blipFill>
        <p:spPr>
          <a:xfrm>
            <a:off x="550507" y="2445112"/>
            <a:ext cx="4124130" cy="4124130"/>
          </a:xfrm>
          <a:prstGeom prst="rect">
            <a:avLst/>
          </a:prstGeom>
        </p:spPr>
      </p:pic>
      <p:pic>
        <p:nvPicPr>
          <p:cNvPr id="11" name="Picture 10" descr="A person and a young person working on a metal vice&#10;&#10;Description automatically generated">
            <a:extLst>
              <a:ext uri="{FF2B5EF4-FFF2-40B4-BE49-F238E27FC236}">
                <a16:creationId xmlns:a16="http://schemas.microsoft.com/office/drawing/2014/main" id="{14A64B6C-62D1-73D5-5BA4-CF301F957256}"/>
              </a:ext>
            </a:extLst>
          </p:cNvPr>
          <p:cNvPicPr>
            <a:picLocks noChangeAspect="1"/>
          </p:cNvPicPr>
          <p:nvPr/>
        </p:nvPicPr>
        <p:blipFill>
          <a:blip r:embed="rId4"/>
          <a:stretch>
            <a:fillRect/>
          </a:stretch>
        </p:blipFill>
        <p:spPr>
          <a:xfrm>
            <a:off x="8738392" y="3840868"/>
            <a:ext cx="2615408" cy="2610853"/>
          </a:xfrm>
          <a:prstGeom prst="rect">
            <a:avLst/>
          </a:prstGeom>
        </p:spPr>
      </p:pic>
      <p:pic>
        <p:nvPicPr>
          <p:cNvPr id="12" name="Picture 11" descr="A white circle with blue text and orange and white stripes&#10;&#10;Description automatically generated">
            <a:extLst>
              <a:ext uri="{FF2B5EF4-FFF2-40B4-BE49-F238E27FC236}">
                <a16:creationId xmlns:a16="http://schemas.microsoft.com/office/drawing/2014/main" id="{59A015E6-D74F-F16B-E545-167C029AF32C}"/>
              </a:ext>
            </a:extLst>
          </p:cNvPr>
          <p:cNvPicPr>
            <a:picLocks noChangeAspect="1"/>
          </p:cNvPicPr>
          <p:nvPr/>
        </p:nvPicPr>
        <p:blipFill>
          <a:blip r:embed="rId5"/>
          <a:stretch>
            <a:fillRect/>
          </a:stretch>
        </p:blipFill>
        <p:spPr>
          <a:xfrm>
            <a:off x="5730092" y="3947666"/>
            <a:ext cx="2610853" cy="2610853"/>
          </a:xfrm>
          <a:prstGeom prst="rect">
            <a:avLst/>
          </a:prstGeom>
        </p:spPr>
      </p:pic>
      <p:pic>
        <p:nvPicPr>
          <p:cNvPr id="14" name="Picture 13" descr="A person wearing an apron and standing with his arms crossed&#10;&#10;Description automatically generated">
            <a:extLst>
              <a:ext uri="{FF2B5EF4-FFF2-40B4-BE49-F238E27FC236}">
                <a16:creationId xmlns:a16="http://schemas.microsoft.com/office/drawing/2014/main" id="{401D958B-E742-713B-63FB-1133C7E59C14}"/>
              </a:ext>
            </a:extLst>
          </p:cNvPr>
          <p:cNvPicPr>
            <a:picLocks noChangeAspect="1"/>
          </p:cNvPicPr>
          <p:nvPr/>
        </p:nvPicPr>
        <p:blipFill>
          <a:blip r:embed="rId6"/>
          <a:stretch>
            <a:fillRect/>
          </a:stretch>
        </p:blipFill>
        <p:spPr>
          <a:xfrm>
            <a:off x="8738392" y="1227085"/>
            <a:ext cx="2550695" cy="2540669"/>
          </a:xfrm>
          <a:prstGeom prst="rect">
            <a:avLst/>
          </a:prstGeom>
        </p:spPr>
      </p:pic>
      <p:grpSp>
        <p:nvGrpSpPr>
          <p:cNvPr id="5" name="Group 4">
            <a:extLst>
              <a:ext uri="{FF2B5EF4-FFF2-40B4-BE49-F238E27FC236}">
                <a16:creationId xmlns:a16="http://schemas.microsoft.com/office/drawing/2014/main" id="{2E03C45D-D315-EEC8-1744-D99455668CED}"/>
              </a:ext>
            </a:extLst>
          </p:cNvPr>
          <p:cNvGrpSpPr/>
          <p:nvPr/>
        </p:nvGrpSpPr>
        <p:grpSpPr>
          <a:xfrm>
            <a:off x="0" y="-19483"/>
            <a:ext cx="12192000" cy="1173454"/>
            <a:chOff x="0" y="-19483"/>
            <a:chExt cx="12192000" cy="1173454"/>
          </a:xfrm>
          <a:solidFill>
            <a:srgbClr val="12294D"/>
          </a:solidFill>
        </p:grpSpPr>
        <p:sp>
          <p:nvSpPr>
            <p:cNvPr id="2" name="Rectangle 1">
              <a:extLst>
                <a:ext uri="{FF2B5EF4-FFF2-40B4-BE49-F238E27FC236}">
                  <a16:creationId xmlns:a16="http://schemas.microsoft.com/office/drawing/2014/main" id="{CCBB63D7-89EE-130A-85A1-3894DC5A6196}"/>
                </a:ext>
              </a:extLst>
            </p:cNvPr>
            <p:cNvSpPr/>
            <p:nvPr/>
          </p:nvSpPr>
          <p:spPr>
            <a:xfrm>
              <a:off x="0" y="-19483"/>
              <a:ext cx="12192000" cy="11734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D82B0E7-6BE5-F376-EF90-2B6F56028C7B}"/>
                </a:ext>
              </a:extLst>
            </p:cNvPr>
            <p:cNvSpPr txBox="1"/>
            <p:nvPr/>
          </p:nvSpPr>
          <p:spPr>
            <a:xfrm>
              <a:off x="1897224" y="288758"/>
              <a:ext cx="8397551" cy="523220"/>
            </a:xfrm>
            <a:prstGeom prst="rect">
              <a:avLst/>
            </a:prstGeom>
            <a:grpFill/>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BUSINESSES WITH HEART CREATIVE</a:t>
              </a:r>
            </a:p>
          </p:txBody>
        </p:sp>
      </p:grpSp>
      <p:sp>
        <p:nvSpPr>
          <p:cNvPr id="6" name="Slide Number Placeholder 5">
            <a:extLst>
              <a:ext uri="{FF2B5EF4-FFF2-40B4-BE49-F238E27FC236}">
                <a16:creationId xmlns:a16="http://schemas.microsoft.com/office/drawing/2014/main" id="{FD47A6B2-F76B-E249-B10F-3C300302E725}"/>
              </a:ext>
            </a:extLst>
          </p:cNvPr>
          <p:cNvSpPr>
            <a:spLocks noGrp="1"/>
          </p:cNvSpPr>
          <p:nvPr>
            <p:ph type="sldNum" sz="quarter" idx="12"/>
          </p:nvPr>
        </p:nvSpPr>
        <p:spPr/>
        <p:txBody>
          <a:bodyPr/>
          <a:lstStyle/>
          <a:p>
            <a:fld id="{8B611A08-BA57-CD43-9147-AF161E9CF4F6}" type="slidenum">
              <a:rPr lang="en-US" smtClean="0"/>
              <a:t>12</a:t>
            </a:fld>
            <a:endParaRPr lang="en-US"/>
          </a:p>
        </p:txBody>
      </p:sp>
      <p:sp>
        <p:nvSpPr>
          <p:cNvPr id="7" name="TextBox 6">
            <a:extLst>
              <a:ext uri="{FF2B5EF4-FFF2-40B4-BE49-F238E27FC236}">
                <a16:creationId xmlns:a16="http://schemas.microsoft.com/office/drawing/2014/main" id="{FD900461-19D9-3DD8-ACF2-E00FBC3E435B}"/>
              </a:ext>
            </a:extLst>
          </p:cNvPr>
          <p:cNvSpPr txBox="1"/>
          <p:nvPr/>
        </p:nvSpPr>
        <p:spPr>
          <a:xfrm>
            <a:off x="457200" y="1227378"/>
            <a:ext cx="5001208" cy="1169551"/>
          </a:xfrm>
          <a:prstGeom prst="rect">
            <a:avLst/>
          </a:prstGeom>
          <a:noFill/>
        </p:spPr>
        <p:txBody>
          <a:bodyPr wrap="square" rtlCol="0">
            <a:spAutoFit/>
          </a:bodyPr>
          <a:lstStyle/>
          <a:p>
            <a:r>
              <a:rPr lang="en-US" sz="1400" b="0" i="0" dirty="0">
                <a:solidFill>
                  <a:srgbClr val="000000"/>
                </a:solidFill>
                <a:effectLst/>
                <a:latin typeface="Calibri" panose="020F0502020204030204" pitchFamily="34" charset="0"/>
                <a:cs typeface="Calibri" panose="020F0502020204030204" pitchFamily="34" charset="0"/>
              </a:rPr>
              <a:t>Businesses With Heart: This outreach targets Ventura County businesses who work with CFS to provide a range of supports to resource parents and to families in need. Some offer discount on products or services; mentor an older youth in business; or donate to community parents.</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6158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B3B2A-91B0-4EDA-BDC6-336CEC65470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169D037-780A-8773-EACB-7C1AF490972D}"/>
              </a:ext>
            </a:extLst>
          </p:cNvPr>
          <p:cNvSpPr/>
          <p:nvPr/>
        </p:nvSpPr>
        <p:spPr>
          <a:xfrm>
            <a:off x="0" y="0"/>
            <a:ext cx="12192000" cy="1173454"/>
          </a:xfrm>
          <a:prstGeom prst="rect">
            <a:avLst/>
          </a:prstGeom>
          <a:solidFill>
            <a:srgbClr val="122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FAD8AE2-7F2D-8845-EC72-98251A856410}"/>
              </a:ext>
            </a:extLst>
          </p:cNvPr>
          <p:cNvSpPr txBox="1"/>
          <p:nvPr/>
        </p:nvSpPr>
        <p:spPr>
          <a:xfrm>
            <a:off x="810290" y="198630"/>
            <a:ext cx="1054351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BUSINESSES WITH HEART SOCIAL AND RADIO</a:t>
            </a:r>
            <a:endPar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800" i="1" dirty="0">
                <a:solidFill>
                  <a:schemeClr val="bg1"/>
                </a:solidFill>
                <a:latin typeface="Open Sans" panose="020B0606030504020204" pitchFamily="34" charset="0"/>
                <a:ea typeface="Open Sans" panose="020B0606030504020204" pitchFamily="34" charset="0"/>
                <a:cs typeface="Open Sans" panose="020B0606030504020204" pitchFamily="34" charset="0"/>
              </a:rPr>
              <a:t>11/1 - 11/30</a:t>
            </a:r>
          </a:p>
          <a:p>
            <a:pPr algn="ctr"/>
            <a:endParaRPr lang="en-US" sz="2800" dirty="0">
              <a:solidFill>
                <a:schemeClr val="bg1"/>
              </a:solidFill>
              <a:latin typeface="Calibri"/>
              <a:ea typeface="Open Sans"/>
              <a:cs typeface="Calibri"/>
            </a:endParaRPr>
          </a:p>
        </p:txBody>
      </p:sp>
      <p:sp>
        <p:nvSpPr>
          <p:cNvPr id="4" name="TextBox 3">
            <a:extLst>
              <a:ext uri="{FF2B5EF4-FFF2-40B4-BE49-F238E27FC236}">
                <a16:creationId xmlns:a16="http://schemas.microsoft.com/office/drawing/2014/main" id="{75707F56-522F-C54D-ECAD-E25BE589BF5A}"/>
              </a:ext>
            </a:extLst>
          </p:cNvPr>
          <p:cNvSpPr txBox="1"/>
          <p:nvPr/>
        </p:nvSpPr>
        <p:spPr>
          <a:xfrm>
            <a:off x="1076956" y="648866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7" name="Slide Number Placeholder 6">
            <a:extLst>
              <a:ext uri="{FF2B5EF4-FFF2-40B4-BE49-F238E27FC236}">
                <a16:creationId xmlns:a16="http://schemas.microsoft.com/office/drawing/2014/main" id="{3C504198-B6C9-B16C-3C6F-A1E2EC781334}"/>
              </a:ext>
            </a:extLst>
          </p:cNvPr>
          <p:cNvSpPr>
            <a:spLocks noGrp="1"/>
          </p:cNvSpPr>
          <p:nvPr>
            <p:ph type="sldNum" sz="quarter" idx="12"/>
          </p:nvPr>
        </p:nvSpPr>
        <p:spPr/>
        <p:txBody>
          <a:bodyPr/>
          <a:lstStyle/>
          <a:p>
            <a:fld id="{8B611A08-BA57-CD43-9147-AF161E9CF4F6}" type="slidenum">
              <a:rPr lang="en-US" smtClean="0"/>
              <a:t>13</a:t>
            </a:fld>
            <a:endParaRPr lang="en-US"/>
          </a:p>
        </p:txBody>
      </p:sp>
      <p:pic>
        <p:nvPicPr>
          <p:cNvPr id="2" name="Picture 1" descr="A child eating a slice of pizza&#10;&#10;Description automatically generated">
            <a:extLst>
              <a:ext uri="{FF2B5EF4-FFF2-40B4-BE49-F238E27FC236}">
                <a16:creationId xmlns:a16="http://schemas.microsoft.com/office/drawing/2014/main" id="{3E462845-32D4-164D-6ED0-14601308E9DF}"/>
              </a:ext>
            </a:extLst>
          </p:cNvPr>
          <p:cNvPicPr>
            <a:picLocks noChangeAspect="1"/>
          </p:cNvPicPr>
          <p:nvPr/>
        </p:nvPicPr>
        <p:blipFill>
          <a:blip r:embed="rId2"/>
          <a:stretch>
            <a:fillRect/>
          </a:stretch>
        </p:blipFill>
        <p:spPr>
          <a:xfrm>
            <a:off x="55911" y="2227384"/>
            <a:ext cx="2836985" cy="4489940"/>
          </a:xfrm>
          <a:prstGeom prst="rect">
            <a:avLst/>
          </a:prstGeom>
        </p:spPr>
      </p:pic>
      <p:sp>
        <p:nvSpPr>
          <p:cNvPr id="11" name="Rectangle 2">
            <a:extLst>
              <a:ext uri="{FF2B5EF4-FFF2-40B4-BE49-F238E27FC236}">
                <a16:creationId xmlns:a16="http://schemas.microsoft.com/office/drawing/2014/main" id="{E9BB8DBE-384A-FD74-7C75-ABA43F5997CA}"/>
              </a:ext>
            </a:extLst>
          </p:cNvPr>
          <p:cNvSpPr>
            <a:spLocks noChangeArrowheads="1"/>
          </p:cNvSpPr>
          <p:nvPr/>
        </p:nvSpPr>
        <p:spPr bwMode="auto">
          <a:xfrm>
            <a:off x="548279" y="106629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a:extLst>
              <a:ext uri="{FF2B5EF4-FFF2-40B4-BE49-F238E27FC236}">
                <a16:creationId xmlns:a16="http://schemas.microsoft.com/office/drawing/2014/main" id="{4CEA9B66-47DD-5CF1-47A5-53C733808BDA}"/>
              </a:ext>
            </a:extLst>
          </p:cNvPr>
          <p:cNvGraphicFramePr>
            <a:graphicFrameLocks noChangeAspect="1"/>
          </p:cNvGraphicFramePr>
          <p:nvPr>
            <p:extLst>
              <p:ext uri="{D42A27DB-BD31-4B8C-83A1-F6EECF244321}">
                <p14:modId xmlns:p14="http://schemas.microsoft.com/office/powerpoint/2010/main" val="1496548104"/>
              </p:ext>
            </p:extLst>
          </p:nvPr>
        </p:nvGraphicFramePr>
        <p:xfrm>
          <a:off x="2204767" y="1267013"/>
          <a:ext cx="3472134" cy="760696"/>
        </p:xfrm>
        <a:graphic>
          <a:graphicData uri="http://schemas.openxmlformats.org/presentationml/2006/ole">
            <mc:AlternateContent xmlns:mc="http://schemas.openxmlformats.org/markup-compatibility/2006">
              <mc:Choice xmlns:v="urn:schemas-microsoft-com:vml" Requires="v">
                <p:oleObj name="Packager Shell Object" showAsIcon="1" r:id="rId3" imgW="2362129" imgH="518081" progId="Package">
                  <p:embed/>
                </p:oleObj>
              </mc:Choice>
              <mc:Fallback>
                <p:oleObj name="Packager Shell Object" showAsIcon="1" r:id="rId3" imgW="2362129" imgH="518081" progId="Package">
                  <p:embed/>
                  <p:pic>
                    <p:nvPicPr>
                      <p:cNvPr id="13" name="Object 12">
                        <a:extLst>
                          <a:ext uri="{FF2B5EF4-FFF2-40B4-BE49-F238E27FC236}">
                            <a16:creationId xmlns:a16="http://schemas.microsoft.com/office/drawing/2014/main" id="{4CEA9B66-47DD-5CF1-47A5-53C733808B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4767" y="1267013"/>
                        <a:ext cx="3472134" cy="760696"/>
                      </a:xfrm>
                      <a:prstGeom prst="rect">
                        <a:avLst/>
                      </a:prstGeom>
                      <a:noFill/>
                    </p:spPr>
                  </p:pic>
                </p:oleObj>
              </mc:Fallback>
            </mc:AlternateContent>
          </a:graphicData>
        </a:graphic>
      </p:graphicFrame>
      <p:sp>
        <p:nvSpPr>
          <p:cNvPr id="15" name="Rectangle 4">
            <a:extLst>
              <a:ext uri="{FF2B5EF4-FFF2-40B4-BE49-F238E27FC236}">
                <a16:creationId xmlns:a16="http://schemas.microsoft.com/office/drawing/2014/main" id="{0BBEE0EE-D807-88A0-9B9B-F12BBE3C101E}"/>
              </a:ext>
            </a:extLst>
          </p:cNvPr>
          <p:cNvSpPr>
            <a:spLocks noChangeArrowheads="1"/>
          </p:cNvSpPr>
          <p:nvPr/>
        </p:nvSpPr>
        <p:spPr bwMode="auto">
          <a:xfrm>
            <a:off x="5951040" y="97273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a:extLst>
              <a:ext uri="{FF2B5EF4-FFF2-40B4-BE49-F238E27FC236}">
                <a16:creationId xmlns:a16="http://schemas.microsoft.com/office/drawing/2014/main" id="{AEDC9062-EEC0-8C64-59AE-F2BC3B488CFA}"/>
              </a:ext>
            </a:extLst>
          </p:cNvPr>
          <p:cNvGraphicFramePr>
            <a:graphicFrameLocks noChangeAspect="1"/>
          </p:cNvGraphicFramePr>
          <p:nvPr>
            <p:extLst>
              <p:ext uri="{D42A27DB-BD31-4B8C-83A1-F6EECF244321}">
                <p14:modId xmlns:p14="http://schemas.microsoft.com/office/powerpoint/2010/main" val="379449279"/>
              </p:ext>
            </p:extLst>
          </p:nvPr>
        </p:nvGraphicFramePr>
        <p:xfrm>
          <a:off x="5834599" y="1237880"/>
          <a:ext cx="3365218" cy="739758"/>
        </p:xfrm>
        <a:graphic>
          <a:graphicData uri="http://schemas.openxmlformats.org/presentationml/2006/ole">
            <mc:AlternateContent xmlns:mc="http://schemas.openxmlformats.org/markup-compatibility/2006">
              <mc:Choice xmlns:v="urn:schemas-microsoft-com:vml" Requires="v">
                <p:oleObj name="Packager Shell Object" showAsIcon="1" r:id="rId5" imgW="2412720" imgH="527400" progId="Package">
                  <p:embed/>
                </p:oleObj>
              </mc:Choice>
              <mc:Fallback>
                <p:oleObj name="Packager Shell Object" showAsIcon="1" r:id="rId5" imgW="2412720" imgH="527400" progId="Package">
                  <p:embed/>
                  <p:pic>
                    <p:nvPicPr>
                      <p:cNvPr id="16" name="Object 15">
                        <a:extLst>
                          <a:ext uri="{FF2B5EF4-FFF2-40B4-BE49-F238E27FC236}">
                            <a16:creationId xmlns:a16="http://schemas.microsoft.com/office/drawing/2014/main" id="{AEDC9062-EEC0-8C64-59AE-F2BC3B488C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4599" y="1237880"/>
                        <a:ext cx="3365218" cy="739758"/>
                      </a:xfrm>
                      <a:prstGeom prst="rect">
                        <a:avLst/>
                      </a:prstGeom>
                      <a:noFill/>
                    </p:spPr>
                  </p:pic>
                </p:oleObj>
              </mc:Fallback>
            </mc:AlternateContent>
          </a:graphicData>
        </a:graphic>
      </p:graphicFrame>
      <p:pic>
        <p:nvPicPr>
          <p:cNvPr id="10" name="Picture 9" descr="A screenshot of a social media post&#10;&#10;Description automatically generated">
            <a:extLst>
              <a:ext uri="{FF2B5EF4-FFF2-40B4-BE49-F238E27FC236}">
                <a16:creationId xmlns:a16="http://schemas.microsoft.com/office/drawing/2014/main" id="{B1A5B457-2409-40BF-0265-ECEF8B72CFD4}"/>
              </a:ext>
            </a:extLst>
          </p:cNvPr>
          <p:cNvPicPr>
            <a:picLocks noChangeAspect="1"/>
          </p:cNvPicPr>
          <p:nvPr/>
        </p:nvPicPr>
        <p:blipFill>
          <a:blip r:embed="rId7"/>
          <a:stretch>
            <a:fillRect/>
          </a:stretch>
        </p:blipFill>
        <p:spPr>
          <a:xfrm>
            <a:off x="3051297" y="2232512"/>
            <a:ext cx="4284051" cy="4479681"/>
          </a:xfrm>
          <a:prstGeom prst="rect">
            <a:avLst/>
          </a:prstGeom>
        </p:spPr>
      </p:pic>
      <p:pic>
        <p:nvPicPr>
          <p:cNvPr id="17" name="Picture 16" descr="A screenshot of a social media post&#10;&#10;Description automatically generated">
            <a:extLst>
              <a:ext uri="{FF2B5EF4-FFF2-40B4-BE49-F238E27FC236}">
                <a16:creationId xmlns:a16="http://schemas.microsoft.com/office/drawing/2014/main" id="{176741A7-EE70-5BFC-CB1B-F4C0C868DCB1}"/>
              </a:ext>
            </a:extLst>
          </p:cNvPr>
          <p:cNvPicPr>
            <a:picLocks noChangeAspect="1"/>
          </p:cNvPicPr>
          <p:nvPr/>
        </p:nvPicPr>
        <p:blipFill>
          <a:blip r:embed="rId8"/>
          <a:stretch>
            <a:fillRect/>
          </a:stretch>
        </p:blipFill>
        <p:spPr>
          <a:xfrm>
            <a:off x="7430966" y="2181591"/>
            <a:ext cx="4551484" cy="4534633"/>
          </a:xfrm>
          <a:prstGeom prst="rect">
            <a:avLst/>
          </a:prstGeom>
        </p:spPr>
      </p:pic>
    </p:spTree>
    <p:extLst>
      <p:ext uri="{BB962C8B-B14F-4D97-AF65-F5344CB8AC3E}">
        <p14:creationId xmlns:p14="http://schemas.microsoft.com/office/powerpoint/2010/main" val="56008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86DF9-E93D-C601-9672-2D952571CF65}"/>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937441A4-A398-691C-3C60-36CACC72EFA0}"/>
              </a:ext>
            </a:extLst>
          </p:cNvPr>
          <p:cNvGrpSpPr/>
          <p:nvPr/>
        </p:nvGrpSpPr>
        <p:grpSpPr>
          <a:xfrm>
            <a:off x="552798" y="1043406"/>
            <a:ext cx="11229337" cy="5537868"/>
            <a:chOff x="389021" y="891006"/>
            <a:chExt cx="11229337" cy="5537868"/>
          </a:xfrm>
        </p:grpSpPr>
        <p:pic>
          <p:nvPicPr>
            <p:cNvPr id="2" name="Picture 1" descr="A person smiling for a picture&#10;&#10;Description automatically generated">
              <a:extLst>
                <a:ext uri="{FF2B5EF4-FFF2-40B4-BE49-F238E27FC236}">
                  <a16:creationId xmlns:a16="http://schemas.microsoft.com/office/drawing/2014/main" id="{D0219827-649C-F903-D29B-C228CC56CD92}"/>
                </a:ext>
              </a:extLst>
            </p:cNvPr>
            <p:cNvPicPr>
              <a:picLocks noChangeAspect="1"/>
            </p:cNvPicPr>
            <p:nvPr/>
          </p:nvPicPr>
          <p:blipFill>
            <a:blip r:embed="rId3"/>
            <a:stretch>
              <a:fillRect/>
            </a:stretch>
          </p:blipFill>
          <p:spPr>
            <a:xfrm>
              <a:off x="3266573" y="891006"/>
              <a:ext cx="2704240" cy="2680868"/>
            </a:xfrm>
            <a:prstGeom prst="rect">
              <a:avLst/>
            </a:prstGeom>
          </p:spPr>
        </p:pic>
        <p:pic>
          <p:nvPicPr>
            <p:cNvPr id="3" name="Picture 2" descr="Two people smiling&#10;&#10;Description automatically generated">
              <a:extLst>
                <a:ext uri="{FF2B5EF4-FFF2-40B4-BE49-F238E27FC236}">
                  <a16:creationId xmlns:a16="http://schemas.microsoft.com/office/drawing/2014/main" id="{C4BD1876-B866-BF5E-CC5E-B240FAD41986}"/>
                </a:ext>
              </a:extLst>
            </p:cNvPr>
            <p:cNvPicPr>
              <a:picLocks noChangeAspect="1"/>
            </p:cNvPicPr>
            <p:nvPr/>
          </p:nvPicPr>
          <p:blipFill>
            <a:blip r:embed="rId4"/>
            <a:stretch>
              <a:fillRect/>
            </a:stretch>
          </p:blipFill>
          <p:spPr>
            <a:xfrm>
              <a:off x="8912249" y="3687677"/>
              <a:ext cx="2706109" cy="2741193"/>
            </a:xfrm>
            <a:prstGeom prst="rect">
              <a:avLst/>
            </a:prstGeom>
          </p:spPr>
        </p:pic>
        <p:pic>
          <p:nvPicPr>
            <p:cNvPr id="4" name="Picture 3" descr="A blue and yellow background with white text&#10;&#10;Description automatically generated">
              <a:extLst>
                <a:ext uri="{FF2B5EF4-FFF2-40B4-BE49-F238E27FC236}">
                  <a16:creationId xmlns:a16="http://schemas.microsoft.com/office/drawing/2014/main" id="{0B841299-B4B4-0638-7E82-316ADAF4C424}"/>
                </a:ext>
              </a:extLst>
            </p:cNvPr>
            <p:cNvPicPr>
              <a:picLocks noChangeAspect="1"/>
            </p:cNvPicPr>
            <p:nvPr/>
          </p:nvPicPr>
          <p:blipFill rotWithShape="1">
            <a:blip r:embed="rId5"/>
            <a:srcRect t="1614"/>
            <a:stretch/>
          </p:blipFill>
          <p:spPr>
            <a:xfrm>
              <a:off x="6095999" y="891006"/>
              <a:ext cx="2701087" cy="2680868"/>
            </a:xfrm>
            <a:prstGeom prst="rect">
              <a:avLst/>
            </a:prstGeom>
          </p:spPr>
        </p:pic>
        <p:pic>
          <p:nvPicPr>
            <p:cNvPr id="5" name="Picture 4" descr="A person with sunglasses on her head&#10;&#10;Description automatically generated">
              <a:extLst>
                <a:ext uri="{FF2B5EF4-FFF2-40B4-BE49-F238E27FC236}">
                  <a16:creationId xmlns:a16="http://schemas.microsoft.com/office/drawing/2014/main" id="{31CA67B7-D7F2-3B84-F8F7-EFCE0F791025}"/>
                </a:ext>
              </a:extLst>
            </p:cNvPr>
            <p:cNvPicPr>
              <a:picLocks noChangeAspect="1"/>
            </p:cNvPicPr>
            <p:nvPr/>
          </p:nvPicPr>
          <p:blipFill>
            <a:blip r:embed="rId6"/>
            <a:stretch>
              <a:fillRect/>
            </a:stretch>
          </p:blipFill>
          <p:spPr>
            <a:xfrm>
              <a:off x="3266573" y="3687679"/>
              <a:ext cx="2701090" cy="2741194"/>
            </a:xfrm>
            <a:prstGeom prst="rect">
              <a:avLst/>
            </a:prstGeom>
          </p:spPr>
        </p:pic>
        <p:pic>
          <p:nvPicPr>
            <p:cNvPr id="6" name="Picture 5" descr="A blue and yellow background with white text&#10;&#10;Description automatically generated">
              <a:extLst>
                <a:ext uri="{FF2B5EF4-FFF2-40B4-BE49-F238E27FC236}">
                  <a16:creationId xmlns:a16="http://schemas.microsoft.com/office/drawing/2014/main" id="{B5ADCB63-8039-A9E2-2AE9-D22BA77655DB}"/>
                </a:ext>
              </a:extLst>
            </p:cNvPr>
            <p:cNvPicPr>
              <a:picLocks noChangeAspect="1"/>
            </p:cNvPicPr>
            <p:nvPr/>
          </p:nvPicPr>
          <p:blipFill>
            <a:blip r:embed="rId7"/>
            <a:stretch>
              <a:fillRect/>
            </a:stretch>
          </p:blipFill>
          <p:spPr>
            <a:xfrm>
              <a:off x="6096000" y="3687680"/>
              <a:ext cx="2701088" cy="2741193"/>
            </a:xfrm>
            <a:prstGeom prst="rect">
              <a:avLst/>
            </a:prstGeom>
          </p:spPr>
        </p:pic>
        <p:pic>
          <p:nvPicPr>
            <p:cNvPr id="7" name="Picture 6" descr="A person and a child hugging&#10;&#10;Description automatically generated">
              <a:extLst>
                <a:ext uri="{FF2B5EF4-FFF2-40B4-BE49-F238E27FC236}">
                  <a16:creationId xmlns:a16="http://schemas.microsoft.com/office/drawing/2014/main" id="{0DBAF4B7-EFB4-A7F3-D522-8D098C45F60F}"/>
                </a:ext>
              </a:extLst>
            </p:cNvPr>
            <p:cNvPicPr>
              <a:picLocks noChangeAspect="1"/>
            </p:cNvPicPr>
            <p:nvPr/>
          </p:nvPicPr>
          <p:blipFill>
            <a:blip r:embed="rId8"/>
            <a:stretch>
              <a:fillRect/>
            </a:stretch>
          </p:blipFill>
          <p:spPr>
            <a:xfrm>
              <a:off x="399046" y="3687678"/>
              <a:ext cx="2741196" cy="2741196"/>
            </a:xfrm>
            <a:prstGeom prst="rect">
              <a:avLst/>
            </a:prstGeom>
          </p:spPr>
        </p:pic>
        <p:pic>
          <p:nvPicPr>
            <p:cNvPr id="8" name="Picture 7" descr="A child looking up to the side&#10;&#10;Description automatically generated">
              <a:extLst>
                <a:ext uri="{FF2B5EF4-FFF2-40B4-BE49-F238E27FC236}">
                  <a16:creationId xmlns:a16="http://schemas.microsoft.com/office/drawing/2014/main" id="{1559EE71-79DF-16FC-A281-A2A9966DA59D}"/>
                </a:ext>
              </a:extLst>
            </p:cNvPr>
            <p:cNvPicPr>
              <a:picLocks noChangeAspect="1"/>
            </p:cNvPicPr>
            <p:nvPr/>
          </p:nvPicPr>
          <p:blipFill rotWithShape="1">
            <a:blip r:embed="rId9"/>
            <a:srcRect l="-1039" b="1614"/>
            <a:stretch/>
          </p:blipFill>
          <p:spPr>
            <a:xfrm>
              <a:off x="8884173" y="891007"/>
              <a:ext cx="2729164" cy="2680868"/>
            </a:xfrm>
            <a:prstGeom prst="rect">
              <a:avLst/>
            </a:prstGeom>
          </p:spPr>
        </p:pic>
        <p:pic>
          <p:nvPicPr>
            <p:cNvPr id="9" name="Picture 8" descr="A purple background with white text&#10;&#10;Description automatically generated">
              <a:extLst>
                <a:ext uri="{FF2B5EF4-FFF2-40B4-BE49-F238E27FC236}">
                  <a16:creationId xmlns:a16="http://schemas.microsoft.com/office/drawing/2014/main" id="{F29451ED-E764-4FA6-4C29-F4FF9A41F4E3}"/>
                </a:ext>
              </a:extLst>
            </p:cNvPr>
            <p:cNvPicPr>
              <a:picLocks noChangeAspect="1"/>
            </p:cNvPicPr>
            <p:nvPr/>
          </p:nvPicPr>
          <p:blipFill rotWithShape="1">
            <a:blip r:embed="rId10"/>
            <a:srcRect t="2201"/>
            <a:stretch/>
          </p:blipFill>
          <p:spPr>
            <a:xfrm>
              <a:off x="389021" y="891006"/>
              <a:ext cx="2751221" cy="2680868"/>
            </a:xfrm>
            <a:prstGeom prst="rect">
              <a:avLst/>
            </a:prstGeom>
          </p:spPr>
        </p:pic>
      </p:grpSp>
      <p:sp>
        <p:nvSpPr>
          <p:cNvPr id="17" name="TextBox 16">
            <a:extLst>
              <a:ext uri="{FF2B5EF4-FFF2-40B4-BE49-F238E27FC236}">
                <a16:creationId xmlns:a16="http://schemas.microsoft.com/office/drawing/2014/main" id="{9A328514-8F21-14A8-6DF3-7F48918066CE}"/>
              </a:ext>
            </a:extLst>
          </p:cNvPr>
          <p:cNvSpPr txBox="1"/>
          <p:nvPr/>
        </p:nvSpPr>
        <p:spPr>
          <a:xfrm>
            <a:off x="2864863" y="289573"/>
            <a:ext cx="6096000" cy="523220"/>
          </a:xfrm>
          <a:prstGeom prst="rect">
            <a:avLst/>
          </a:prstGeom>
          <a:noFill/>
        </p:spPr>
        <p:txBody>
          <a:bodyPr wrap="square">
            <a:spAutoFit/>
          </a:bodyPr>
          <a:lstStyle/>
          <a:p>
            <a:pPr algn="ctr"/>
            <a:r>
              <a:rPr lang="en-US" sz="2800" b="1" dirty="0">
                <a:solidFill>
                  <a:srgbClr val="7F174C"/>
                </a:solidFill>
                <a:latin typeface="Open Sans" panose="020B0606030504020204" pitchFamily="34" charset="0"/>
                <a:ea typeface="Open Sans" panose="020B0606030504020204" pitchFamily="34" charset="0"/>
                <a:cs typeface="Open Sans" panose="020B0606030504020204" pitchFamily="34" charset="0"/>
              </a:rPr>
              <a:t>TAY OLDER YOUTH CREATIVE</a:t>
            </a:r>
          </a:p>
        </p:txBody>
      </p:sp>
      <p:sp>
        <p:nvSpPr>
          <p:cNvPr id="10" name="Slide Number Placeholder 9">
            <a:extLst>
              <a:ext uri="{FF2B5EF4-FFF2-40B4-BE49-F238E27FC236}">
                <a16:creationId xmlns:a16="http://schemas.microsoft.com/office/drawing/2014/main" id="{39BC2B8B-1506-5A51-0162-FD39230ABBAE}"/>
              </a:ext>
            </a:extLst>
          </p:cNvPr>
          <p:cNvSpPr>
            <a:spLocks noGrp="1"/>
          </p:cNvSpPr>
          <p:nvPr>
            <p:ph type="sldNum" sz="quarter" idx="12"/>
          </p:nvPr>
        </p:nvSpPr>
        <p:spPr/>
        <p:txBody>
          <a:bodyPr/>
          <a:lstStyle/>
          <a:p>
            <a:fld id="{8B611A08-BA57-CD43-9147-AF161E9CF4F6}" type="slidenum">
              <a:rPr lang="en-US" smtClean="0"/>
              <a:t>14</a:t>
            </a:fld>
            <a:endParaRPr lang="en-US"/>
          </a:p>
        </p:txBody>
      </p:sp>
    </p:spTree>
    <p:extLst>
      <p:ext uri="{BB962C8B-B14F-4D97-AF65-F5344CB8AC3E}">
        <p14:creationId xmlns:p14="http://schemas.microsoft.com/office/powerpoint/2010/main" val="2473275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D3D0E-FC59-753A-21AE-B7C7331C32E0}"/>
            </a:ext>
          </a:extLst>
        </p:cNvPr>
        <p:cNvGrpSpPr/>
        <p:nvPr/>
      </p:nvGrpSpPr>
      <p:grpSpPr>
        <a:xfrm>
          <a:off x="0" y="0"/>
          <a:ext cx="0" cy="0"/>
          <a:chOff x="0" y="0"/>
          <a:chExt cx="0" cy="0"/>
        </a:xfrm>
      </p:grpSpPr>
      <p:pic>
        <p:nvPicPr>
          <p:cNvPr id="10" name="Picture 9" descr="A group of people sitting in chairs&#10;&#10;Description automatically generated">
            <a:extLst>
              <a:ext uri="{FF2B5EF4-FFF2-40B4-BE49-F238E27FC236}">
                <a16:creationId xmlns:a16="http://schemas.microsoft.com/office/drawing/2014/main" id="{0E29FCE5-A00B-5D17-35B5-0DF9FFE22EB4}"/>
              </a:ext>
            </a:extLst>
          </p:cNvPr>
          <p:cNvPicPr>
            <a:picLocks noChangeAspect="1"/>
          </p:cNvPicPr>
          <p:nvPr/>
        </p:nvPicPr>
        <p:blipFill>
          <a:blip r:embed="rId2"/>
          <a:stretch>
            <a:fillRect/>
          </a:stretch>
        </p:blipFill>
        <p:spPr>
          <a:xfrm>
            <a:off x="392998" y="437783"/>
            <a:ext cx="3202354" cy="2217127"/>
          </a:xfrm>
          <a:prstGeom prst="rect">
            <a:avLst/>
          </a:prstGeom>
        </p:spPr>
      </p:pic>
      <p:pic>
        <p:nvPicPr>
          <p:cNvPr id="11" name="Picture 10" descr="A group of women standing in a room&#10;&#10;Description automatically generated">
            <a:extLst>
              <a:ext uri="{FF2B5EF4-FFF2-40B4-BE49-F238E27FC236}">
                <a16:creationId xmlns:a16="http://schemas.microsoft.com/office/drawing/2014/main" id="{0E319090-A020-0908-E00A-DF122567FC48}"/>
              </a:ext>
            </a:extLst>
          </p:cNvPr>
          <p:cNvPicPr>
            <a:picLocks noChangeAspect="1"/>
          </p:cNvPicPr>
          <p:nvPr/>
        </p:nvPicPr>
        <p:blipFill>
          <a:blip r:embed="rId3"/>
          <a:stretch>
            <a:fillRect/>
          </a:stretch>
        </p:blipFill>
        <p:spPr>
          <a:xfrm>
            <a:off x="8166497" y="437783"/>
            <a:ext cx="3329110" cy="2228850"/>
          </a:xfrm>
          <a:prstGeom prst="rect">
            <a:avLst/>
          </a:prstGeom>
        </p:spPr>
      </p:pic>
      <p:pic>
        <p:nvPicPr>
          <p:cNvPr id="12" name="Picture 11" descr="A person standing in a room&#10;&#10;Description automatically generated">
            <a:extLst>
              <a:ext uri="{FF2B5EF4-FFF2-40B4-BE49-F238E27FC236}">
                <a16:creationId xmlns:a16="http://schemas.microsoft.com/office/drawing/2014/main" id="{E1FED0A4-415D-B201-197F-E81CE02EA0B3}"/>
              </a:ext>
            </a:extLst>
          </p:cNvPr>
          <p:cNvPicPr>
            <a:picLocks noChangeAspect="1"/>
          </p:cNvPicPr>
          <p:nvPr/>
        </p:nvPicPr>
        <p:blipFill>
          <a:blip r:embed="rId4"/>
          <a:stretch>
            <a:fillRect/>
          </a:stretch>
        </p:blipFill>
        <p:spPr>
          <a:xfrm>
            <a:off x="4210859" y="437783"/>
            <a:ext cx="3236302" cy="2325322"/>
          </a:xfrm>
          <a:prstGeom prst="rect">
            <a:avLst/>
          </a:prstGeom>
        </p:spPr>
      </p:pic>
      <p:pic>
        <p:nvPicPr>
          <p:cNvPr id="15" name="Picture 14" descr="A couple of women smiling&#10;&#10;Description automatically generated">
            <a:extLst>
              <a:ext uri="{FF2B5EF4-FFF2-40B4-BE49-F238E27FC236}">
                <a16:creationId xmlns:a16="http://schemas.microsoft.com/office/drawing/2014/main" id="{FEE6AB8D-C7ED-F7CF-12C6-81F722BE0463}"/>
              </a:ext>
            </a:extLst>
          </p:cNvPr>
          <p:cNvPicPr>
            <a:picLocks noChangeAspect="1"/>
          </p:cNvPicPr>
          <p:nvPr/>
        </p:nvPicPr>
        <p:blipFill>
          <a:blip r:embed="rId5"/>
          <a:stretch>
            <a:fillRect/>
          </a:stretch>
        </p:blipFill>
        <p:spPr>
          <a:xfrm>
            <a:off x="6096000" y="3006997"/>
            <a:ext cx="3370385" cy="2525835"/>
          </a:xfrm>
          <a:prstGeom prst="rect">
            <a:avLst/>
          </a:prstGeom>
        </p:spPr>
      </p:pic>
      <p:pic>
        <p:nvPicPr>
          <p:cNvPr id="16" name="Picture 15" descr="A person wearing glasses and a red shirt&#10;&#10;Description automatically generated">
            <a:extLst>
              <a:ext uri="{FF2B5EF4-FFF2-40B4-BE49-F238E27FC236}">
                <a16:creationId xmlns:a16="http://schemas.microsoft.com/office/drawing/2014/main" id="{AB774816-E560-DAF6-A4F4-C79C14B853D7}"/>
              </a:ext>
            </a:extLst>
          </p:cNvPr>
          <p:cNvPicPr>
            <a:picLocks noChangeAspect="1"/>
          </p:cNvPicPr>
          <p:nvPr/>
        </p:nvPicPr>
        <p:blipFill>
          <a:blip r:embed="rId6"/>
          <a:stretch>
            <a:fillRect/>
          </a:stretch>
        </p:blipFill>
        <p:spPr>
          <a:xfrm>
            <a:off x="2317048" y="2986896"/>
            <a:ext cx="3137632" cy="2436446"/>
          </a:xfrm>
          <a:prstGeom prst="rect">
            <a:avLst/>
          </a:prstGeom>
        </p:spPr>
      </p:pic>
      <p:sp>
        <p:nvSpPr>
          <p:cNvPr id="2" name="Rectangle 1">
            <a:extLst>
              <a:ext uri="{FF2B5EF4-FFF2-40B4-BE49-F238E27FC236}">
                <a16:creationId xmlns:a16="http://schemas.microsoft.com/office/drawing/2014/main" id="{38B783F6-E013-2566-A5F3-AF4BABCFB400}"/>
              </a:ext>
            </a:extLst>
          </p:cNvPr>
          <p:cNvSpPr/>
          <p:nvPr/>
        </p:nvSpPr>
        <p:spPr>
          <a:xfrm>
            <a:off x="5530880" y="5684546"/>
            <a:ext cx="6667500" cy="1173454"/>
          </a:xfrm>
          <a:prstGeom prst="rect">
            <a:avLst/>
          </a:prstGeom>
          <a:solidFill>
            <a:srgbClr val="7F17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DB1CB5D-490A-CADC-8F8D-A110861A15A7}"/>
              </a:ext>
            </a:extLst>
          </p:cNvPr>
          <p:cNvSpPr txBox="1">
            <a:spLocks/>
          </p:cNvSpPr>
          <p:nvPr/>
        </p:nvSpPr>
        <p:spPr>
          <a:xfrm>
            <a:off x="5860500" y="5621191"/>
            <a:ext cx="593206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a:solidFill>
                  <a:schemeClr val="bg1"/>
                </a:solidFill>
                <a:latin typeface="Open Sans"/>
                <a:ea typeface="Open Sans"/>
                <a:cs typeface="Open Sans"/>
              </a:rPr>
              <a:t>OLDER YOUTH VIDEOS</a:t>
            </a:r>
            <a:endParaRPr lang="en-US" sz="3000">
              <a:solidFill>
                <a:schemeClr val="bg1"/>
              </a:solidFill>
              <a:latin typeface="Open Sans"/>
              <a:ea typeface="Open Sans"/>
              <a:cs typeface="Open Sans"/>
            </a:endParaRPr>
          </a:p>
        </p:txBody>
      </p:sp>
      <p:sp>
        <p:nvSpPr>
          <p:cNvPr id="4" name="Slide Number Placeholder 3">
            <a:extLst>
              <a:ext uri="{FF2B5EF4-FFF2-40B4-BE49-F238E27FC236}">
                <a16:creationId xmlns:a16="http://schemas.microsoft.com/office/drawing/2014/main" id="{06459685-127D-3D7C-A47A-5A60FEB52025}"/>
              </a:ext>
            </a:extLst>
          </p:cNvPr>
          <p:cNvSpPr>
            <a:spLocks noGrp="1"/>
          </p:cNvSpPr>
          <p:nvPr>
            <p:ph type="sldNum" sz="quarter" idx="12"/>
          </p:nvPr>
        </p:nvSpPr>
        <p:spPr/>
        <p:txBody>
          <a:bodyPr/>
          <a:lstStyle/>
          <a:p>
            <a:fld id="{8B611A08-BA57-CD43-9147-AF161E9CF4F6}" type="slidenum">
              <a:rPr lang="en-US" smtClean="0"/>
              <a:t>15</a:t>
            </a:fld>
            <a:endParaRPr lang="en-US"/>
          </a:p>
        </p:txBody>
      </p:sp>
    </p:spTree>
    <p:extLst>
      <p:ext uri="{BB962C8B-B14F-4D97-AF65-F5344CB8AC3E}">
        <p14:creationId xmlns:p14="http://schemas.microsoft.com/office/powerpoint/2010/main" val="628566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101BB1-3F29-F208-2B47-0E6951AADDEC}"/>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3E72FA3-BD00-444A-AD9B-E6C3D069C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0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704CD28-2D1C-DF49-9824-2745DAB3B90C}"/>
              </a:ext>
            </a:extLst>
          </p:cNvPr>
          <p:cNvSpPr txBox="1"/>
          <p:nvPr/>
        </p:nvSpPr>
        <p:spPr>
          <a:xfrm>
            <a:off x="2864027" y="183314"/>
            <a:ext cx="6463946" cy="523220"/>
          </a:xfrm>
          <a:prstGeom prst="rect">
            <a:avLst/>
          </a:prstGeom>
          <a:noFill/>
        </p:spPr>
        <p:txBody>
          <a:bodyPr wrap="square" rtlCol="0">
            <a:spAutoFit/>
          </a:bodyPr>
          <a:lstStyle/>
          <a:p>
            <a:pPr algn="ctr"/>
            <a:r>
              <a:rPr lang="en-US" sz="2800" b="1" dirty="0">
                <a:solidFill>
                  <a:srgbClr val="12294D"/>
                </a:solidFill>
                <a:latin typeface="Open Sans" panose="020B0606030504020204" pitchFamily="34" charset="0"/>
                <a:ea typeface="Open Sans" panose="020B0606030504020204" pitchFamily="34" charset="0"/>
                <a:cs typeface="Open Sans" panose="020B0606030504020204" pitchFamily="34" charset="0"/>
              </a:rPr>
              <a:t>SOCAIL WORKER MONTH</a:t>
            </a:r>
          </a:p>
        </p:txBody>
      </p:sp>
      <p:sp>
        <p:nvSpPr>
          <p:cNvPr id="3" name="Slide Number Placeholder 2">
            <a:extLst>
              <a:ext uri="{FF2B5EF4-FFF2-40B4-BE49-F238E27FC236}">
                <a16:creationId xmlns:a16="http://schemas.microsoft.com/office/drawing/2014/main" id="{C1D14FF6-6E2B-4EB2-AAFB-5DCAB831395F}"/>
              </a:ext>
            </a:extLst>
          </p:cNvPr>
          <p:cNvSpPr>
            <a:spLocks noGrp="1"/>
          </p:cNvSpPr>
          <p:nvPr>
            <p:ph type="sldNum" sz="quarter" idx="12"/>
          </p:nvPr>
        </p:nvSpPr>
        <p:spPr/>
        <p:txBody>
          <a:bodyPr/>
          <a:lstStyle/>
          <a:p>
            <a:fld id="{8B611A08-BA57-CD43-9147-AF161E9CF4F6}" type="slidenum">
              <a:rPr lang="en-US" smtClean="0"/>
              <a:t>16</a:t>
            </a:fld>
            <a:endParaRPr lang="en-US"/>
          </a:p>
        </p:txBody>
      </p:sp>
      <p:sp>
        <p:nvSpPr>
          <p:cNvPr id="6" name="TextBox 5">
            <a:extLst>
              <a:ext uri="{FF2B5EF4-FFF2-40B4-BE49-F238E27FC236}">
                <a16:creationId xmlns:a16="http://schemas.microsoft.com/office/drawing/2014/main" id="{58A96ED0-2EEB-9A3D-C381-0C42ABB4CA5F}"/>
              </a:ext>
            </a:extLst>
          </p:cNvPr>
          <p:cNvSpPr txBox="1"/>
          <p:nvPr/>
        </p:nvSpPr>
        <p:spPr>
          <a:xfrm>
            <a:off x="329587" y="1032148"/>
            <a:ext cx="3780405" cy="3693319"/>
          </a:xfrm>
          <a:prstGeom prst="rect">
            <a:avLst/>
          </a:prstGeom>
          <a:noFill/>
        </p:spPr>
        <p:txBody>
          <a:bodyPr wrap="square" rtlCol="0">
            <a:spAutoFit/>
          </a:bodyPr>
          <a:lstStyle/>
          <a:p>
            <a:r>
              <a:rPr lang="en-US" b="0" i="0" dirty="0">
                <a:solidFill>
                  <a:srgbClr val="000000"/>
                </a:solidFill>
                <a:effectLst/>
                <a:latin typeface="Calibri" panose="020F0502020204030204" pitchFamily="34" charset="0"/>
              </a:rPr>
              <a:t>To dispel the myths that social workers </a:t>
            </a:r>
            <a:r>
              <a:rPr lang="en-US" dirty="0">
                <a:solidFill>
                  <a:srgbClr val="000000"/>
                </a:solidFill>
                <a:latin typeface="Calibri" panose="020F0502020204030204" pitchFamily="34" charset="0"/>
              </a:rPr>
              <a:t>just remove children from parents, we raised the profile of this population – humanizing them, to create understanding and empathy within our community.</a:t>
            </a:r>
          </a:p>
          <a:p>
            <a:endParaRPr lang="en-US" b="0" i="0" dirty="0">
              <a:solidFill>
                <a:srgbClr val="000000"/>
              </a:solidFill>
              <a:effectLst/>
              <a:latin typeface="Calibri" panose="020F0502020204030204" pitchFamily="34" charset="0"/>
            </a:endParaRPr>
          </a:p>
          <a:p>
            <a:r>
              <a:rPr lang="en-US" b="0" i="0" dirty="0">
                <a:solidFill>
                  <a:srgbClr val="000000"/>
                </a:solidFill>
                <a:effectLst/>
                <a:latin typeface="Calibri" panose="020F0502020204030204" pitchFamily="34" charset="0"/>
              </a:rPr>
              <a:t>In March, we celebrate these social workers who have selflessly dedicated their careers to supporting families and ensuring the safety and well-being of all children and youth in Ventura County.</a:t>
            </a:r>
            <a:endParaRPr lang="en-US" dirty="0"/>
          </a:p>
        </p:txBody>
      </p:sp>
      <p:pic>
        <p:nvPicPr>
          <p:cNvPr id="22" name="Picture 21">
            <a:extLst>
              <a:ext uri="{FF2B5EF4-FFF2-40B4-BE49-F238E27FC236}">
                <a16:creationId xmlns:a16="http://schemas.microsoft.com/office/drawing/2014/main" id="{9659621D-B672-7D82-E630-351B12CEA0B3}"/>
              </a:ext>
            </a:extLst>
          </p:cNvPr>
          <p:cNvPicPr>
            <a:picLocks noChangeAspect="1"/>
          </p:cNvPicPr>
          <p:nvPr/>
        </p:nvPicPr>
        <p:blipFill>
          <a:blip r:embed="rId2"/>
          <a:stretch>
            <a:fillRect/>
          </a:stretch>
        </p:blipFill>
        <p:spPr>
          <a:xfrm>
            <a:off x="5243443" y="624700"/>
            <a:ext cx="2309133" cy="2883053"/>
          </a:xfrm>
          <a:prstGeom prst="rect">
            <a:avLst/>
          </a:prstGeom>
        </p:spPr>
      </p:pic>
      <p:pic>
        <p:nvPicPr>
          <p:cNvPr id="24" name="Picture 23">
            <a:hlinkClick r:id="rId3"/>
            <a:extLst>
              <a:ext uri="{FF2B5EF4-FFF2-40B4-BE49-F238E27FC236}">
                <a16:creationId xmlns:a16="http://schemas.microsoft.com/office/drawing/2014/main" id="{469AE634-F58D-32CF-FCE7-B25D9679FF53}"/>
              </a:ext>
            </a:extLst>
          </p:cNvPr>
          <p:cNvPicPr>
            <a:picLocks noChangeAspect="1"/>
          </p:cNvPicPr>
          <p:nvPr/>
        </p:nvPicPr>
        <p:blipFill>
          <a:blip r:embed="rId4"/>
          <a:stretch>
            <a:fillRect/>
          </a:stretch>
        </p:blipFill>
        <p:spPr>
          <a:xfrm>
            <a:off x="4657933" y="3509202"/>
            <a:ext cx="3292742" cy="2923281"/>
          </a:xfrm>
          <a:prstGeom prst="rect">
            <a:avLst/>
          </a:prstGeom>
        </p:spPr>
      </p:pic>
      <p:sp>
        <p:nvSpPr>
          <p:cNvPr id="26" name="TextBox 25">
            <a:extLst>
              <a:ext uri="{FF2B5EF4-FFF2-40B4-BE49-F238E27FC236}">
                <a16:creationId xmlns:a16="http://schemas.microsoft.com/office/drawing/2014/main" id="{47EB64FA-282A-0759-5EF1-B968797BF773}"/>
              </a:ext>
            </a:extLst>
          </p:cNvPr>
          <p:cNvSpPr txBox="1"/>
          <p:nvPr/>
        </p:nvSpPr>
        <p:spPr>
          <a:xfrm>
            <a:off x="2108439" y="5540165"/>
            <a:ext cx="2549494" cy="369332"/>
          </a:xfrm>
          <a:prstGeom prst="rect">
            <a:avLst/>
          </a:prstGeom>
          <a:noFill/>
        </p:spPr>
        <p:txBody>
          <a:bodyPr wrap="square" rtlCol="0">
            <a:spAutoFit/>
          </a:bodyPr>
          <a:lstStyle/>
          <a:p>
            <a:r>
              <a:rPr lang="en-US" dirty="0">
                <a:highlight>
                  <a:srgbClr val="FFFF00"/>
                </a:highlight>
              </a:rPr>
              <a:t>Click to play videos</a:t>
            </a:r>
          </a:p>
        </p:txBody>
      </p:sp>
      <p:pic>
        <p:nvPicPr>
          <p:cNvPr id="28" name="Picture 27">
            <a:hlinkClick r:id="rId5"/>
            <a:extLst>
              <a:ext uri="{FF2B5EF4-FFF2-40B4-BE49-F238E27FC236}">
                <a16:creationId xmlns:a16="http://schemas.microsoft.com/office/drawing/2014/main" id="{8FE1571F-591B-7155-23BB-7503AC59E374}"/>
              </a:ext>
            </a:extLst>
          </p:cNvPr>
          <p:cNvPicPr>
            <a:picLocks noChangeAspect="1"/>
          </p:cNvPicPr>
          <p:nvPr/>
        </p:nvPicPr>
        <p:blipFill>
          <a:blip r:embed="rId6"/>
          <a:stretch>
            <a:fillRect/>
          </a:stretch>
        </p:blipFill>
        <p:spPr>
          <a:xfrm>
            <a:off x="8100517" y="3507753"/>
            <a:ext cx="3292742" cy="2924730"/>
          </a:xfrm>
          <a:prstGeom prst="rect">
            <a:avLst/>
          </a:prstGeom>
        </p:spPr>
      </p:pic>
      <p:pic>
        <p:nvPicPr>
          <p:cNvPr id="34" name="Picture 33">
            <a:hlinkClick r:id="rId7"/>
            <a:extLst>
              <a:ext uri="{FF2B5EF4-FFF2-40B4-BE49-F238E27FC236}">
                <a16:creationId xmlns:a16="http://schemas.microsoft.com/office/drawing/2014/main" id="{71BCDE2E-9B18-97B0-AB25-390269B4012A}"/>
              </a:ext>
            </a:extLst>
          </p:cNvPr>
          <p:cNvPicPr>
            <a:picLocks noChangeAspect="1"/>
          </p:cNvPicPr>
          <p:nvPr/>
        </p:nvPicPr>
        <p:blipFill>
          <a:blip r:embed="rId8"/>
          <a:stretch>
            <a:fillRect/>
          </a:stretch>
        </p:blipFill>
        <p:spPr>
          <a:xfrm>
            <a:off x="8100517" y="607473"/>
            <a:ext cx="3299453" cy="2825320"/>
          </a:xfrm>
          <a:prstGeom prst="rect">
            <a:avLst/>
          </a:prstGeom>
        </p:spPr>
      </p:pic>
    </p:spTree>
    <p:extLst>
      <p:ext uri="{BB962C8B-B14F-4D97-AF65-F5344CB8AC3E}">
        <p14:creationId xmlns:p14="http://schemas.microsoft.com/office/powerpoint/2010/main" val="3540624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5CE39-1635-EC27-02B8-D8FB8699772C}"/>
              </a:ext>
            </a:extLst>
          </p:cNvPr>
          <p:cNvSpPr>
            <a:spLocks noGrp="1"/>
          </p:cNvSpPr>
          <p:nvPr>
            <p:ph type="title"/>
          </p:nvPr>
        </p:nvSpPr>
        <p:spPr>
          <a:xfrm>
            <a:off x="199051" y="-24836"/>
            <a:ext cx="10496550" cy="973138"/>
          </a:xfrm>
        </p:spPr>
        <p:txBody>
          <a:bodyPr>
            <a:normAutofit/>
          </a:bodyPr>
          <a:lstStyle/>
          <a:p>
            <a:r>
              <a:rPr lang="en-US" sz="2800" b="1" dirty="0">
                <a:solidFill>
                  <a:srgbClr val="7F174C"/>
                </a:solidFill>
                <a:latin typeface="Open Sans"/>
                <a:ea typeface="Open Sans"/>
                <a:cs typeface="Open Sans"/>
              </a:rPr>
              <a:t>RADIO HIGHLIGHTS</a:t>
            </a:r>
            <a:endParaRPr lang="en-US" sz="2800" dirty="0">
              <a:solidFill>
                <a:srgbClr val="7F174C"/>
              </a:solidFill>
            </a:endParaRPr>
          </a:p>
        </p:txBody>
      </p:sp>
      <p:pic>
        <p:nvPicPr>
          <p:cNvPr id="11" name="Picture 10">
            <a:extLst>
              <a:ext uri="{FF2B5EF4-FFF2-40B4-BE49-F238E27FC236}">
                <a16:creationId xmlns:a16="http://schemas.microsoft.com/office/drawing/2014/main" id="{8ADF1F46-DA42-25D4-D187-303119E5FF0F}"/>
              </a:ext>
            </a:extLst>
          </p:cNvPr>
          <p:cNvPicPr>
            <a:picLocks noChangeAspect="1"/>
          </p:cNvPicPr>
          <p:nvPr/>
        </p:nvPicPr>
        <p:blipFill>
          <a:blip r:embed="rId2"/>
          <a:stretch>
            <a:fillRect/>
          </a:stretch>
        </p:blipFill>
        <p:spPr>
          <a:xfrm>
            <a:off x="9457190" y="3267639"/>
            <a:ext cx="2408019" cy="2436728"/>
          </a:xfrm>
          <a:prstGeom prst="rect">
            <a:avLst/>
          </a:prstGeom>
        </p:spPr>
      </p:pic>
      <p:pic>
        <p:nvPicPr>
          <p:cNvPr id="12" name="Picture 11">
            <a:extLst>
              <a:ext uri="{FF2B5EF4-FFF2-40B4-BE49-F238E27FC236}">
                <a16:creationId xmlns:a16="http://schemas.microsoft.com/office/drawing/2014/main" id="{BD279A66-4EE1-2729-28FC-E0A6A08404DE}"/>
              </a:ext>
            </a:extLst>
          </p:cNvPr>
          <p:cNvPicPr>
            <a:picLocks noChangeAspect="1"/>
          </p:cNvPicPr>
          <p:nvPr/>
        </p:nvPicPr>
        <p:blipFill>
          <a:blip r:embed="rId3"/>
          <a:stretch>
            <a:fillRect/>
          </a:stretch>
        </p:blipFill>
        <p:spPr>
          <a:xfrm>
            <a:off x="8852129" y="202103"/>
            <a:ext cx="3140820" cy="2983780"/>
          </a:xfrm>
          <a:prstGeom prst="rect">
            <a:avLst/>
          </a:prstGeom>
        </p:spPr>
      </p:pic>
      <p:pic>
        <p:nvPicPr>
          <p:cNvPr id="15" name="Picture 14" descr="A person and person in a room with a crane&#10;&#10;Description automatically generated">
            <a:extLst>
              <a:ext uri="{FF2B5EF4-FFF2-40B4-BE49-F238E27FC236}">
                <a16:creationId xmlns:a16="http://schemas.microsoft.com/office/drawing/2014/main" id="{C83DFC53-5DEC-BBCE-9916-F5E19580FEEF}"/>
              </a:ext>
            </a:extLst>
          </p:cNvPr>
          <p:cNvPicPr>
            <a:picLocks noChangeAspect="1"/>
          </p:cNvPicPr>
          <p:nvPr/>
        </p:nvPicPr>
        <p:blipFill>
          <a:blip r:embed="rId4"/>
          <a:stretch>
            <a:fillRect/>
          </a:stretch>
        </p:blipFill>
        <p:spPr>
          <a:xfrm>
            <a:off x="6596026" y="970837"/>
            <a:ext cx="2124931" cy="1591317"/>
          </a:xfrm>
          <a:prstGeom prst="rect">
            <a:avLst/>
          </a:prstGeom>
        </p:spPr>
      </p:pic>
      <p:grpSp>
        <p:nvGrpSpPr>
          <p:cNvPr id="16" name="Group 15">
            <a:extLst>
              <a:ext uri="{FF2B5EF4-FFF2-40B4-BE49-F238E27FC236}">
                <a16:creationId xmlns:a16="http://schemas.microsoft.com/office/drawing/2014/main" id="{844A2CCC-2795-C1C2-DB38-5777239A613E}"/>
              </a:ext>
            </a:extLst>
          </p:cNvPr>
          <p:cNvGrpSpPr/>
          <p:nvPr/>
        </p:nvGrpSpPr>
        <p:grpSpPr>
          <a:xfrm>
            <a:off x="2663032" y="6028927"/>
            <a:ext cx="7306468" cy="672250"/>
            <a:chOff x="1423744" y="4532197"/>
            <a:chExt cx="9510956" cy="989528"/>
          </a:xfrm>
        </p:grpSpPr>
        <p:pic>
          <p:nvPicPr>
            <p:cNvPr id="17" name="Picture 16">
              <a:extLst>
                <a:ext uri="{FF2B5EF4-FFF2-40B4-BE49-F238E27FC236}">
                  <a16:creationId xmlns:a16="http://schemas.microsoft.com/office/drawing/2014/main" id="{01726673-444C-E8D5-3928-4243975C9734}"/>
                </a:ext>
              </a:extLst>
            </p:cNvPr>
            <p:cNvPicPr>
              <a:picLocks noChangeAspect="1"/>
            </p:cNvPicPr>
            <p:nvPr/>
          </p:nvPicPr>
          <p:blipFill>
            <a:blip r:embed="rId5"/>
            <a:stretch>
              <a:fillRect/>
            </a:stretch>
          </p:blipFill>
          <p:spPr>
            <a:xfrm>
              <a:off x="5651184" y="4702514"/>
              <a:ext cx="1373171" cy="764392"/>
            </a:xfrm>
            <a:prstGeom prst="rect">
              <a:avLst/>
            </a:prstGeom>
          </p:spPr>
        </p:pic>
        <p:pic>
          <p:nvPicPr>
            <p:cNvPr id="18" name="Picture 17">
              <a:extLst>
                <a:ext uri="{FF2B5EF4-FFF2-40B4-BE49-F238E27FC236}">
                  <a16:creationId xmlns:a16="http://schemas.microsoft.com/office/drawing/2014/main" id="{468B9C99-BD3F-8151-1EB8-95DE75918A8A}"/>
                </a:ext>
              </a:extLst>
            </p:cNvPr>
            <p:cNvPicPr>
              <a:picLocks noChangeAspect="1"/>
            </p:cNvPicPr>
            <p:nvPr/>
          </p:nvPicPr>
          <p:blipFill>
            <a:blip r:embed="rId6"/>
            <a:stretch>
              <a:fillRect/>
            </a:stretch>
          </p:blipFill>
          <p:spPr>
            <a:xfrm>
              <a:off x="1423744" y="4589347"/>
              <a:ext cx="1433756" cy="876255"/>
            </a:xfrm>
            <a:prstGeom prst="rect">
              <a:avLst/>
            </a:prstGeom>
          </p:spPr>
        </p:pic>
        <p:pic>
          <p:nvPicPr>
            <p:cNvPr id="19" name="Picture 18">
              <a:extLst>
                <a:ext uri="{FF2B5EF4-FFF2-40B4-BE49-F238E27FC236}">
                  <a16:creationId xmlns:a16="http://schemas.microsoft.com/office/drawing/2014/main" id="{92E0F076-465B-ABBB-5A14-4B98053F9984}"/>
                </a:ext>
              </a:extLst>
            </p:cNvPr>
            <p:cNvPicPr>
              <a:picLocks noChangeAspect="1"/>
            </p:cNvPicPr>
            <p:nvPr/>
          </p:nvPicPr>
          <p:blipFill>
            <a:blip r:embed="rId7"/>
            <a:stretch>
              <a:fillRect/>
            </a:stretch>
          </p:blipFill>
          <p:spPr>
            <a:xfrm>
              <a:off x="3387303" y="4780754"/>
              <a:ext cx="1843281" cy="608648"/>
            </a:xfrm>
            <a:prstGeom prst="rect">
              <a:avLst/>
            </a:prstGeom>
          </p:spPr>
        </p:pic>
        <p:pic>
          <p:nvPicPr>
            <p:cNvPr id="20" name="Picture 19">
              <a:extLst>
                <a:ext uri="{FF2B5EF4-FFF2-40B4-BE49-F238E27FC236}">
                  <a16:creationId xmlns:a16="http://schemas.microsoft.com/office/drawing/2014/main" id="{10C866CA-9373-0C1F-3B8A-C9C8E563A591}"/>
                </a:ext>
              </a:extLst>
            </p:cNvPr>
            <p:cNvPicPr>
              <a:picLocks noChangeAspect="1"/>
            </p:cNvPicPr>
            <p:nvPr/>
          </p:nvPicPr>
          <p:blipFill>
            <a:blip r:embed="rId8"/>
            <a:stretch>
              <a:fillRect/>
            </a:stretch>
          </p:blipFill>
          <p:spPr>
            <a:xfrm>
              <a:off x="7426844" y="4532197"/>
              <a:ext cx="1912785" cy="989528"/>
            </a:xfrm>
            <a:prstGeom prst="rect">
              <a:avLst/>
            </a:prstGeom>
          </p:spPr>
        </p:pic>
        <p:pic>
          <p:nvPicPr>
            <p:cNvPr id="21" name="Picture 20">
              <a:extLst>
                <a:ext uri="{FF2B5EF4-FFF2-40B4-BE49-F238E27FC236}">
                  <a16:creationId xmlns:a16="http://schemas.microsoft.com/office/drawing/2014/main" id="{12270847-AE6B-77A2-2296-B8EBC45486D9}"/>
                </a:ext>
              </a:extLst>
            </p:cNvPr>
            <p:cNvPicPr>
              <a:picLocks noChangeAspect="1"/>
            </p:cNvPicPr>
            <p:nvPr/>
          </p:nvPicPr>
          <p:blipFill>
            <a:blip r:embed="rId9"/>
            <a:stretch>
              <a:fillRect/>
            </a:stretch>
          </p:blipFill>
          <p:spPr>
            <a:xfrm>
              <a:off x="9251527" y="4582115"/>
              <a:ext cx="1683173" cy="885175"/>
            </a:xfrm>
            <a:prstGeom prst="rect">
              <a:avLst/>
            </a:prstGeom>
          </p:spPr>
        </p:pic>
      </p:grpSp>
      <p:pic>
        <p:nvPicPr>
          <p:cNvPr id="7" name="Picture 6" descr="A screenshot of a social media post&#10;&#10;Description automatically generated">
            <a:extLst>
              <a:ext uri="{FF2B5EF4-FFF2-40B4-BE49-F238E27FC236}">
                <a16:creationId xmlns:a16="http://schemas.microsoft.com/office/drawing/2014/main" id="{BD41676F-4BD6-9564-F263-327D871EDFC1}"/>
              </a:ext>
            </a:extLst>
          </p:cNvPr>
          <p:cNvPicPr>
            <a:picLocks noChangeAspect="1"/>
          </p:cNvPicPr>
          <p:nvPr/>
        </p:nvPicPr>
        <p:blipFill>
          <a:blip r:embed="rId10"/>
          <a:stretch>
            <a:fillRect/>
          </a:stretch>
        </p:blipFill>
        <p:spPr>
          <a:xfrm>
            <a:off x="6418722" y="3067050"/>
            <a:ext cx="2574007" cy="2724150"/>
          </a:xfrm>
          <a:prstGeom prst="rect">
            <a:avLst/>
          </a:prstGeom>
        </p:spPr>
      </p:pic>
      <p:sp>
        <p:nvSpPr>
          <p:cNvPr id="25" name="TextBox 24">
            <a:extLst>
              <a:ext uri="{FF2B5EF4-FFF2-40B4-BE49-F238E27FC236}">
                <a16:creationId xmlns:a16="http://schemas.microsoft.com/office/drawing/2014/main" id="{953481EA-628C-FB72-99DE-2CBA8B0364F7}"/>
              </a:ext>
            </a:extLst>
          </p:cNvPr>
          <p:cNvSpPr txBox="1"/>
          <p:nvPr/>
        </p:nvSpPr>
        <p:spPr>
          <a:xfrm>
            <a:off x="240302" y="889604"/>
            <a:ext cx="6224552"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000000"/>
                </a:solidFill>
                <a:latin typeface="Calibri"/>
                <a:ea typeface="Aptos"/>
                <a:cs typeface="Aptos"/>
              </a:rPr>
              <a:t>Businesses With Heart</a:t>
            </a:r>
          </a:p>
          <a:p>
            <a:r>
              <a:rPr lang="en-US" sz="1200" b="0" dirty="0">
                <a:solidFill>
                  <a:srgbClr val="000000"/>
                </a:solidFill>
                <a:latin typeface="Calibri"/>
                <a:ea typeface="Aptos"/>
                <a:cs typeface="Aptos"/>
              </a:rPr>
              <a:t>MP3 </a:t>
            </a:r>
            <a:r>
              <a:rPr lang="en-US" sz="1200" dirty="0">
                <a:solidFill>
                  <a:srgbClr val="000000"/>
                </a:solidFill>
                <a:latin typeface="Calibri"/>
                <a:ea typeface="Aptos"/>
                <a:cs typeface="Aptos"/>
                <a:hlinkClick r:id="rId11"/>
              </a:rPr>
              <a:t>https://www.dropbox.com/scl/fi/icyerbmzxzayayifsth2f/</a:t>
            </a:r>
            <a:r>
              <a:rPr lang="en-US" sz="1200" b="1" dirty="0">
                <a:solidFill>
                  <a:srgbClr val="000000"/>
                </a:solidFill>
                <a:latin typeface="Calibri"/>
                <a:ea typeface="Aptos"/>
                <a:cs typeface="Aptos"/>
                <a:hlinkClick r:id="rId11"/>
              </a:rPr>
              <a:t>VC-Children-and-Family-Services-final-111623-Businesses-with-Heart.mp3</a:t>
            </a:r>
            <a:r>
              <a:rPr lang="en-US" sz="1200" dirty="0">
                <a:solidFill>
                  <a:srgbClr val="000000"/>
                </a:solidFill>
                <a:latin typeface="Calibri"/>
                <a:ea typeface="Aptos"/>
                <a:cs typeface="Aptos"/>
                <a:hlinkClick r:id="rId11"/>
              </a:rPr>
              <a:t>?rlkey=2tetksl4gi5t8lfs9ldl031ps&amp;dl=0</a:t>
            </a:r>
            <a:endParaRPr lang="en-US" sz="1200" dirty="0">
              <a:solidFill>
                <a:srgbClr val="000000"/>
              </a:solidFill>
              <a:latin typeface="Calibri"/>
              <a:ea typeface="Aptos"/>
              <a:cs typeface="Aptos"/>
            </a:endParaRPr>
          </a:p>
          <a:p>
            <a:endParaRPr lang="en-US" sz="1200" dirty="0">
              <a:solidFill>
                <a:srgbClr val="000000"/>
              </a:solidFill>
              <a:latin typeface="Calibri"/>
              <a:ea typeface="Aptos"/>
              <a:cs typeface="Aptos"/>
            </a:endParaRPr>
          </a:p>
          <a:p>
            <a:r>
              <a:rPr lang="en-US" sz="1200" b="1" dirty="0">
                <a:solidFill>
                  <a:srgbClr val="000000"/>
                </a:solidFill>
                <a:latin typeface="Calibri"/>
                <a:ea typeface="Aptos"/>
                <a:cs typeface="Aptos"/>
              </a:rPr>
              <a:t>La Familia</a:t>
            </a:r>
          </a:p>
          <a:p>
            <a:r>
              <a:rPr lang="en-US" sz="1200" b="0" dirty="0">
                <a:solidFill>
                  <a:srgbClr val="000000"/>
                </a:solidFill>
                <a:latin typeface="Calibri"/>
                <a:ea typeface="Aptos"/>
                <a:cs typeface="Aptos"/>
              </a:rPr>
              <a:t>MP3 </a:t>
            </a:r>
            <a:r>
              <a:rPr lang="en-US" sz="1200" dirty="0">
                <a:solidFill>
                  <a:srgbClr val="000000"/>
                </a:solidFill>
                <a:latin typeface="Calibri"/>
                <a:ea typeface="Aptos"/>
                <a:cs typeface="Aptos"/>
                <a:hlinkClick r:id="rId12"/>
              </a:rPr>
              <a:t>https://www.dropbox.com/scl/fi/svy4ophumvsklot6mc7s8/</a:t>
            </a:r>
            <a:r>
              <a:rPr lang="en-US" sz="1200" b="1" dirty="0">
                <a:solidFill>
                  <a:srgbClr val="000000"/>
                </a:solidFill>
                <a:latin typeface="Calibri"/>
                <a:ea typeface="Aptos"/>
                <a:cs typeface="Aptos"/>
                <a:hlinkClick r:id="rId12"/>
              </a:rPr>
              <a:t>consort-hsa_0105-24_FIN.mp3</a:t>
            </a:r>
            <a:r>
              <a:rPr lang="en-US" sz="1200" dirty="0">
                <a:solidFill>
                  <a:srgbClr val="000000"/>
                </a:solidFill>
                <a:latin typeface="Calibri"/>
                <a:ea typeface="Aptos"/>
                <a:cs typeface="Aptos"/>
                <a:hlinkClick r:id="rId12"/>
              </a:rPr>
              <a:t>?rlkey=adc2rjatunne3w3jwwxdevbo4&amp;dl=0</a:t>
            </a:r>
            <a:endParaRPr lang="en-US" sz="1200" dirty="0">
              <a:solidFill>
                <a:srgbClr val="000000"/>
              </a:solidFill>
              <a:latin typeface="Calibri"/>
              <a:ea typeface="Aptos"/>
              <a:cs typeface="Aptos"/>
            </a:endParaRPr>
          </a:p>
          <a:p>
            <a:r>
              <a:rPr lang="en-US" sz="1200" b="0" dirty="0">
                <a:solidFill>
                  <a:srgbClr val="000000"/>
                </a:solidFill>
                <a:latin typeface="Calibri"/>
                <a:ea typeface="Aptos"/>
                <a:cs typeface="Aptos"/>
              </a:rPr>
              <a:t>MP3 </a:t>
            </a:r>
            <a:r>
              <a:rPr lang="en-US" sz="1200" dirty="0">
                <a:solidFill>
                  <a:srgbClr val="000000"/>
                </a:solidFill>
                <a:latin typeface="Calibri"/>
                <a:ea typeface="Aptos"/>
                <a:cs typeface="Aptos"/>
                <a:hlinkClick r:id="rId13"/>
              </a:rPr>
              <a:t>https://www.dropbox.com/scl/fi/3ditnn6pj6vok0gzihww6/</a:t>
            </a:r>
            <a:r>
              <a:rPr lang="en-US" sz="1200" b="1" dirty="0">
                <a:solidFill>
                  <a:srgbClr val="000000"/>
                </a:solidFill>
                <a:latin typeface="Calibri"/>
                <a:ea typeface="Aptos"/>
                <a:cs typeface="Aptos"/>
                <a:hlinkClick r:id="rId13"/>
              </a:rPr>
              <a:t>HSA_CC-Int-10-02-23_FINAL.mp3</a:t>
            </a:r>
            <a:r>
              <a:rPr lang="en-US" sz="1200" dirty="0">
                <a:solidFill>
                  <a:srgbClr val="000000"/>
                </a:solidFill>
                <a:latin typeface="Calibri"/>
                <a:ea typeface="Aptos"/>
                <a:cs typeface="Aptos"/>
                <a:hlinkClick r:id="rId13"/>
              </a:rPr>
              <a:t>?rlkey=ww6ewzjnt52ssineoqlyw9vo3&amp;dl=0</a:t>
            </a:r>
            <a:endParaRPr lang="en-US" sz="1200" dirty="0">
              <a:solidFill>
                <a:srgbClr val="000000"/>
              </a:solidFill>
              <a:latin typeface="Calibri"/>
              <a:ea typeface="Aptos"/>
              <a:cs typeface="Aptos"/>
            </a:endParaRPr>
          </a:p>
          <a:p>
            <a:r>
              <a:rPr lang="en-US" sz="1200" b="0" dirty="0">
                <a:solidFill>
                  <a:srgbClr val="000000"/>
                </a:solidFill>
                <a:latin typeface="Calibri"/>
                <a:ea typeface="Aptos"/>
                <a:cs typeface="Aptos"/>
              </a:rPr>
              <a:t>MP3 </a:t>
            </a:r>
            <a:r>
              <a:rPr lang="en-US" sz="1200" dirty="0">
                <a:solidFill>
                  <a:srgbClr val="000000"/>
                </a:solidFill>
                <a:latin typeface="Calibri"/>
                <a:ea typeface="Aptos"/>
                <a:cs typeface="Aptos"/>
                <a:hlinkClick r:id="rId14"/>
              </a:rPr>
              <a:t>https://www.dropbox.com/scl/fi/sf6crurg7vum2qu9xc7de/</a:t>
            </a:r>
            <a:r>
              <a:rPr lang="en-US" sz="1200" b="1" dirty="0">
                <a:solidFill>
                  <a:srgbClr val="000000"/>
                </a:solidFill>
                <a:latin typeface="Calibri"/>
                <a:ea typeface="Aptos"/>
                <a:cs typeface="Aptos"/>
                <a:hlinkClick r:id="rId14"/>
              </a:rPr>
              <a:t>HSAC-1004-23.mp3</a:t>
            </a:r>
            <a:r>
              <a:rPr lang="en-US" sz="1200" dirty="0">
                <a:solidFill>
                  <a:srgbClr val="000000"/>
                </a:solidFill>
                <a:latin typeface="Calibri"/>
                <a:ea typeface="Aptos"/>
                <a:cs typeface="Aptos"/>
                <a:hlinkClick r:id="rId14"/>
              </a:rPr>
              <a:t>?rlkey=tbayivofjptxs1o93elpuihxc&amp;dl=0</a:t>
            </a:r>
            <a:endParaRPr lang="en-US" sz="1200" dirty="0">
              <a:solidFill>
                <a:srgbClr val="000000"/>
              </a:solidFill>
              <a:latin typeface="Calibri"/>
              <a:ea typeface="Aptos"/>
              <a:cs typeface="Aptos"/>
            </a:endParaRPr>
          </a:p>
          <a:p>
            <a:endParaRPr lang="en-US" sz="1200" dirty="0">
              <a:cs typeface="Calibri"/>
            </a:endParaRPr>
          </a:p>
          <a:p>
            <a:r>
              <a:rPr lang="en-US" sz="1200" b="1" dirty="0">
                <a:solidFill>
                  <a:srgbClr val="000000"/>
                </a:solidFill>
                <a:latin typeface="Calibri"/>
                <a:ea typeface="Aptos"/>
                <a:cs typeface="Aptos"/>
              </a:rPr>
              <a:t>La Familia</a:t>
            </a:r>
          </a:p>
          <a:p>
            <a:r>
              <a:rPr lang="en-US" sz="1200" b="0" dirty="0">
                <a:solidFill>
                  <a:srgbClr val="000000"/>
                </a:solidFill>
                <a:latin typeface="Calibri"/>
                <a:ea typeface="Aptos"/>
                <a:cs typeface="Aptos"/>
              </a:rPr>
              <a:t>MP3 </a:t>
            </a:r>
            <a:r>
              <a:rPr lang="en-US" sz="1200" dirty="0">
                <a:solidFill>
                  <a:srgbClr val="000000"/>
                </a:solidFill>
                <a:latin typeface="Calibri"/>
                <a:ea typeface="Aptos"/>
                <a:cs typeface="Aptos"/>
                <a:hlinkClick r:id="rId15"/>
              </a:rPr>
              <a:t>https://www.dropbox.com/scl/fi/sly7nk2mommcf24e55n43/</a:t>
            </a:r>
            <a:r>
              <a:rPr lang="en-US" sz="1200" b="1" dirty="0">
                <a:solidFill>
                  <a:srgbClr val="000000"/>
                </a:solidFill>
                <a:latin typeface="Calibri"/>
                <a:ea typeface="Aptos"/>
                <a:cs typeface="Aptos"/>
                <a:hlinkClick r:id="rId15"/>
              </a:rPr>
              <a:t>SVCF-Access-Resources-1.mp3</a:t>
            </a:r>
            <a:r>
              <a:rPr lang="en-US" sz="1200" dirty="0">
                <a:solidFill>
                  <a:srgbClr val="000000"/>
                </a:solidFill>
                <a:latin typeface="Calibri"/>
                <a:ea typeface="Aptos"/>
                <a:cs typeface="Aptos"/>
                <a:hlinkClick r:id="rId15"/>
              </a:rPr>
              <a:t>?rlkey=km9at8vnwjcw3dcfrb3dnxkde&amp;dl=0</a:t>
            </a:r>
            <a:endParaRPr lang="en-US" sz="1200" dirty="0">
              <a:solidFill>
                <a:srgbClr val="000000"/>
              </a:solidFill>
              <a:latin typeface="Calibri"/>
              <a:ea typeface="Aptos"/>
              <a:cs typeface="Aptos"/>
            </a:endParaRPr>
          </a:p>
          <a:p>
            <a:r>
              <a:rPr lang="en-US" sz="1200" dirty="0">
                <a:solidFill>
                  <a:srgbClr val="000000"/>
                </a:solidFill>
                <a:latin typeface="Calibri"/>
                <a:ea typeface="Aptos"/>
                <a:cs typeface="Aptos"/>
              </a:rPr>
              <a:t>MP3 </a:t>
            </a:r>
            <a:r>
              <a:rPr lang="en-US" sz="1200" dirty="0">
                <a:solidFill>
                  <a:srgbClr val="000000"/>
                </a:solidFill>
                <a:latin typeface="Calibri"/>
                <a:ea typeface="Aptos"/>
                <a:cs typeface="Aptos"/>
                <a:hlinkClick r:id="rId16"/>
              </a:rPr>
              <a:t>https://www.dropbox.com/scl/fi/rg9ze2lny7xwzlbw3h9nf/</a:t>
            </a:r>
            <a:r>
              <a:rPr lang="en-US" sz="1200" b="1" dirty="0">
                <a:solidFill>
                  <a:srgbClr val="000000"/>
                </a:solidFill>
                <a:latin typeface="Calibri"/>
                <a:ea typeface="Aptos"/>
                <a:cs typeface="Aptos"/>
                <a:hlinkClick r:id="rId16"/>
              </a:rPr>
              <a:t>SVCF-La-Familia-1.mp3</a:t>
            </a:r>
            <a:r>
              <a:rPr lang="en-US" sz="1200" dirty="0">
                <a:solidFill>
                  <a:srgbClr val="000000"/>
                </a:solidFill>
                <a:latin typeface="Calibri"/>
                <a:ea typeface="Aptos"/>
                <a:cs typeface="Aptos"/>
                <a:hlinkClick r:id="rId16"/>
              </a:rPr>
              <a:t>?rlkey=ni1xvpfgrjhf1mj7jepp0n237&amp;dl=0</a:t>
            </a:r>
            <a:endParaRPr lang="en-US" sz="1200" dirty="0">
              <a:solidFill>
                <a:srgbClr val="000000"/>
              </a:solidFill>
              <a:latin typeface="Calibri"/>
              <a:ea typeface="Aptos"/>
              <a:cs typeface="Aptos"/>
            </a:endParaRPr>
          </a:p>
          <a:p>
            <a:endParaRPr lang="en-US" sz="1200" dirty="0">
              <a:solidFill>
                <a:srgbClr val="000000"/>
              </a:solidFill>
              <a:latin typeface="Calibri"/>
              <a:ea typeface="Aptos"/>
              <a:cs typeface="Aptos"/>
            </a:endParaRPr>
          </a:p>
          <a:p>
            <a:r>
              <a:rPr lang="en-US" sz="1200" b="1" dirty="0">
                <a:solidFill>
                  <a:srgbClr val="000000"/>
                </a:solidFill>
                <a:latin typeface="Calibri"/>
                <a:ea typeface="Aptos"/>
                <a:cs typeface="Aptos"/>
              </a:rPr>
              <a:t>Shelter Homes</a:t>
            </a:r>
          </a:p>
          <a:p>
            <a:r>
              <a:rPr lang="en-US" sz="1200" dirty="0">
                <a:solidFill>
                  <a:srgbClr val="000000"/>
                </a:solidFill>
                <a:latin typeface="Calibri"/>
                <a:ea typeface="Aptos"/>
                <a:cs typeface="Aptos"/>
              </a:rPr>
              <a:t>MP3 </a:t>
            </a:r>
            <a:r>
              <a:rPr lang="en-US" sz="1200" dirty="0">
                <a:solidFill>
                  <a:srgbClr val="000000"/>
                </a:solidFill>
                <a:latin typeface="Calibri"/>
                <a:ea typeface="Aptos"/>
                <a:cs typeface="Aptos"/>
                <a:hlinkClick r:id="rId17"/>
              </a:rPr>
              <a:t>https://www.dropbox.com/scl/fi/6d3cgjd58sgq2jf2jmhku/</a:t>
            </a:r>
            <a:r>
              <a:rPr lang="en-US" sz="1200" b="1" dirty="0">
                <a:solidFill>
                  <a:srgbClr val="000000"/>
                </a:solidFill>
                <a:latin typeface="Calibri"/>
                <a:ea typeface="Aptos"/>
                <a:cs typeface="Aptos"/>
                <a:hlinkClick r:id="rId17"/>
              </a:rPr>
              <a:t>MIXTECO-COUNTY-OF-VENTURA-NEEDS-EMERGENCY-SHELTER-HOMES-1.mp3</a:t>
            </a:r>
            <a:r>
              <a:rPr lang="en-US" sz="1200" dirty="0">
                <a:solidFill>
                  <a:srgbClr val="000000"/>
                </a:solidFill>
                <a:latin typeface="Calibri"/>
                <a:ea typeface="Aptos"/>
                <a:cs typeface="Aptos"/>
                <a:hlinkClick r:id="rId17"/>
              </a:rPr>
              <a:t>?rlkey=nu74lu6xyp1v6jk6uoe5fj9r2&amp;dl=0</a:t>
            </a:r>
            <a:endParaRPr lang="en-US" sz="1200" dirty="0">
              <a:solidFill>
                <a:srgbClr val="000000"/>
              </a:solidFill>
              <a:latin typeface="Calibri"/>
              <a:ea typeface="Aptos"/>
              <a:cs typeface="Aptos"/>
            </a:endParaRPr>
          </a:p>
          <a:p>
            <a:r>
              <a:rPr lang="en-US" sz="1200" dirty="0">
                <a:solidFill>
                  <a:srgbClr val="000000"/>
                </a:solidFill>
                <a:latin typeface="Calibri"/>
                <a:ea typeface="Aptos"/>
                <a:cs typeface="Aptos"/>
              </a:rPr>
              <a:t>MP3 </a:t>
            </a:r>
            <a:r>
              <a:rPr lang="en-US" sz="1200" dirty="0">
                <a:solidFill>
                  <a:srgbClr val="000000"/>
                </a:solidFill>
                <a:latin typeface="Calibri"/>
                <a:ea typeface="Aptos"/>
                <a:cs typeface="Aptos"/>
                <a:hlinkClick r:id="rId18"/>
              </a:rPr>
              <a:t>https://www.dropbox.com/scl/fi/q1y8prnj6nbx3da2revwz/</a:t>
            </a:r>
            <a:r>
              <a:rPr lang="en-US" sz="1200" b="1" dirty="0">
                <a:solidFill>
                  <a:srgbClr val="000000"/>
                </a:solidFill>
                <a:latin typeface="Calibri"/>
                <a:ea typeface="Aptos"/>
                <a:cs typeface="Aptos"/>
                <a:hlinkClick r:id="rId18"/>
              </a:rPr>
              <a:t>MIXTECO-COUNTY-OF-VENTURA-NEEDS-EMERGENCY-SHELTER-HOMES-2.mp3</a:t>
            </a:r>
            <a:r>
              <a:rPr lang="en-US" sz="1200" dirty="0">
                <a:solidFill>
                  <a:srgbClr val="000000"/>
                </a:solidFill>
                <a:latin typeface="Calibri"/>
                <a:ea typeface="Aptos"/>
                <a:cs typeface="Aptos"/>
                <a:hlinkClick r:id="rId18"/>
              </a:rPr>
              <a:t>?rlkey=ej0rzlg9hl1uuvo6rybod9tq4&amp;dl=0</a:t>
            </a:r>
            <a:endParaRPr lang="en-US" sz="1200" dirty="0">
              <a:solidFill>
                <a:srgbClr val="000000"/>
              </a:solidFill>
              <a:latin typeface="Calibri"/>
              <a:ea typeface="Aptos"/>
              <a:cs typeface="Aptos"/>
            </a:endParaRPr>
          </a:p>
          <a:p>
            <a:endParaRPr lang="en-US" sz="1200" dirty="0">
              <a:solidFill>
                <a:srgbClr val="000000"/>
              </a:solidFill>
              <a:latin typeface="Calibri"/>
              <a:ea typeface="Aptos"/>
              <a:cs typeface="Aptos"/>
            </a:endParaRPr>
          </a:p>
          <a:p>
            <a:r>
              <a:rPr lang="en-US" sz="1200" b="1" dirty="0">
                <a:solidFill>
                  <a:srgbClr val="000000"/>
                </a:solidFill>
                <a:latin typeface="Calibri"/>
                <a:ea typeface="inherit"/>
                <a:cs typeface="inherit"/>
              </a:rPr>
              <a:t>TAY</a:t>
            </a:r>
          </a:p>
          <a:p>
            <a:r>
              <a:rPr lang="en-US" sz="1200" b="0" dirty="0">
                <a:solidFill>
                  <a:srgbClr val="000000"/>
                </a:solidFill>
                <a:latin typeface="Calibri"/>
                <a:ea typeface="Aptos"/>
                <a:cs typeface="Aptos"/>
              </a:rPr>
              <a:t>MP3 </a:t>
            </a:r>
            <a:r>
              <a:rPr lang="en-US" sz="1200" dirty="0">
                <a:solidFill>
                  <a:srgbClr val="000000"/>
                </a:solidFill>
                <a:latin typeface="Calibri"/>
                <a:ea typeface="Aptos"/>
                <a:cs typeface="Aptos"/>
                <a:hlinkClick r:id="rId19"/>
              </a:rPr>
              <a:t>https://www.dropbox.com/scl/fi/1m0mcrhu5zxp1tlz8qne0/</a:t>
            </a:r>
            <a:r>
              <a:rPr lang="en-US" sz="1200" b="1" dirty="0">
                <a:solidFill>
                  <a:srgbClr val="000000"/>
                </a:solidFill>
                <a:latin typeface="Calibri"/>
                <a:ea typeface="Aptos"/>
                <a:cs typeface="Aptos"/>
                <a:hlinkClick r:id="rId19"/>
              </a:rPr>
              <a:t>Foster-Care-final-120423.mp3</a:t>
            </a:r>
            <a:r>
              <a:rPr lang="en-US" sz="1200" dirty="0">
                <a:solidFill>
                  <a:srgbClr val="000000"/>
                </a:solidFill>
                <a:latin typeface="Calibri"/>
                <a:ea typeface="Aptos"/>
                <a:cs typeface="Aptos"/>
                <a:hlinkClick r:id="rId19"/>
              </a:rPr>
              <a:t>?rlkey=2tt3wc4bx14yhkd86wz763wd6&amp;dl=0</a:t>
            </a:r>
          </a:p>
        </p:txBody>
      </p:sp>
      <p:sp>
        <p:nvSpPr>
          <p:cNvPr id="3" name="Slide Number Placeholder 2">
            <a:extLst>
              <a:ext uri="{FF2B5EF4-FFF2-40B4-BE49-F238E27FC236}">
                <a16:creationId xmlns:a16="http://schemas.microsoft.com/office/drawing/2014/main" id="{147331E2-CFCA-F256-D17D-B3A296B59853}"/>
              </a:ext>
            </a:extLst>
          </p:cNvPr>
          <p:cNvSpPr>
            <a:spLocks noGrp="1"/>
          </p:cNvSpPr>
          <p:nvPr>
            <p:ph type="sldNum" sz="quarter" idx="12"/>
          </p:nvPr>
        </p:nvSpPr>
        <p:spPr/>
        <p:txBody>
          <a:bodyPr/>
          <a:lstStyle/>
          <a:p>
            <a:fld id="{8B611A08-BA57-CD43-9147-AF161E9CF4F6}" type="slidenum">
              <a:rPr lang="en-US" smtClean="0"/>
              <a:t>17</a:t>
            </a:fld>
            <a:endParaRPr lang="en-US"/>
          </a:p>
        </p:txBody>
      </p:sp>
    </p:spTree>
    <p:extLst>
      <p:ext uri="{BB962C8B-B14F-4D97-AF65-F5344CB8AC3E}">
        <p14:creationId xmlns:p14="http://schemas.microsoft.com/office/powerpoint/2010/main" val="3192489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379597-A26B-2773-2FFE-18D88BC06348}"/>
              </a:ext>
            </a:extLst>
          </p:cNvPr>
          <p:cNvSpPr>
            <a:spLocks noGrp="1"/>
          </p:cNvSpPr>
          <p:nvPr>
            <p:ph idx="1"/>
          </p:nvPr>
        </p:nvSpPr>
        <p:spPr>
          <a:xfrm>
            <a:off x="3485129" y="354769"/>
            <a:ext cx="5463309" cy="1001774"/>
          </a:xfrm>
        </p:spPr>
        <p:txBody>
          <a:bodyPr vert="horz" lIns="91440" tIns="45720" rIns="91440" bIns="45720" rtlCol="0" anchor="t">
            <a:normAutofit/>
          </a:bodyPr>
          <a:lstStyle/>
          <a:p>
            <a:pPr marL="0" indent="0" algn="ctr">
              <a:buNone/>
            </a:pPr>
            <a:r>
              <a:rPr lang="en-US" sz="4900" b="1">
                <a:solidFill>
                  <a:srgbClr val="7F174C"/>
                </a:solidFill>
                <a:latin typeface="Open Sans"/>
                <a:ea typeface="Open Sans"/>
                <a:cs typeface="Open Sans"/>
              </a:rPr>
              <a:t>THANK YOU!</a:t>
            </a:r>
            <a:endParaRPr lang="en-US" sz="2900">
              <a:solidFill>
                <a:srgbClr val="7F174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B54987F2-DE60-80E1-B69B-3AC1C46C57EE}"/>
              </a:ext>
            </a:extLst>
          </p:cNvPr>
          <p:cNvSpPr/>
          <p:nvPr/>
        </p:nvSpPr>
        <p:spPr>
          <a:xfrm>
            <a:off x="0" y="-7515"/>
            <a:ext cx="504870" cy="6875081"/>
          </a:xfrm>
          <a:prstGeom prst="rect">
            <a:avLst/>
          </a:prstGeom>
          <a:solidFill>
            <a:srgbClr val="122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7200"/>
              </a:solidFill>
            </a:endParaRPr>
          </a:p>
        </p:txBody>
      </p:sp>
      <p:sp>
        <p:nvSpPr>
          <p:cNvPr id="8" name="TextBox 7">
            <a:extLst>
              <a:ext uri="{FF2B5EF4-FFF2-40B4-BE49-F238E27FC236}">
                <a16:creationId xmlns:a16="http://schemas.microsoft.com/office/drawing/2014/main" id="{3B2C9DB9-98D4-F388-F80A-C926B4A61657}"/>
              </a:ext>
            </a:extLst>
          </p:cNvPr>
          <p:cNvSpPr txBox="1"/>
          <p:nvPr/>
        </p:nvSpPr>
        <p:spPr>
          <a:xfrm>
            <a:off x="1404428" y="1132709"/>
            <a:ext cx="9949372" cy="923330"/>
          </a:xfrm>
          <a:prstGeom prst="rect">
            <a:avLst/>
          </a:prstGeom>
          <a:noFill/>
        </p:spPr>
        <p:txBody>
          <a:bodyPr wrap="square" rtlCol="0">
            <a:spAutoFit/>
          </a:bodyPr>
          <a:lstStyle/>
          <a:p>
            <a:pPr algn="ctr"/>
            <a:r>
              <a:rPr kumimoji="0" lang="en-US" sz="1800" b="0" i="0" u="none" strike="noStrike" kern="1200" cap="none" spc="0" normalizeH="0" baseline="0" noProof="0" dirty="0">
                <a:ln>
                  <a:noFill/>
                </a:ln>
                <a:solidFill>
                  <a:srgbClr val="E7E6E6">
                    <a:lumMod val="25000"/>
                  </a:srgbClr>
                </a:solidFill>
                <a:effectLst/>
                <a:uLnTx/>
                <a:uFillTx/>
                <a:ea typeface="Roboto"/>
                <a:cs typeface="Calibri Light"/>
              </a:rPr>
              <a:t>Our 30 years of passionate, award-winning brand and rebrand d</a:t>
            </a:r>
            <a:r>
              <a:rPr kumimoji="0" lang="en-US" sz="1800" b="0" i="0" u="none" strike="noStrike" kern="1200" cap="none" spc="0" normalizeH="0" baseline="0" noProof="0" dirty="0">
                <a:ln>
                  <a:noFill/>
                </a:ln>
                <a:solidFill>
                  <a:srgbClr val="3B3838"/>
                </a:solidFill>
                <a:effectLst/>
                <a:uLnTx/>
                <a:uFillTx/>
                <a:ea typeface="Roboto"/>
                <a:cs typeface="Calibri Light"/>
              </a:rPr>
              <a:t>e</a:t>
            </a:r>
            <a:r>
              <a:rPr kumimoji="0" lang="en-US" sz="1800" b="0" i="0" u="none" strike="noStrike" kern="1200" cap="none" spc="0" normalizeH="0" baseline="0" noProof="0" dirty="0">
                <a:ln>
                  <a:noFill/>
                </a:ln>
                <a:solidFill>
                  <a:srgbClr val="E7E6E6">
                    <a:lumMod val="25000"/>
                  </a:srgbClr>
                </a:solidFill>
                <a:effectLst/>
                <a:uLnTx/>
                <a:uFillTx/>
                <a:ea typeface="Roboto"/>
                <a:cs typeface="Calibri Light"/>
              </a:rPr>
              <a:t>velopment through education and awareness gives us a unique and powerful pathway to help brands </a:t>
            </a:r>
            <a:r>
              <a:rPr lang="en-US" dirty="0">
                <a:solidFill>
                  <a:srgbClr val="E7E6E6">
                    <a:lumMod val="25000"/>
                  </a:srgbClr>
                </a:solidFill>
                <a:ea typeface="Roboto"/>
                <a:cs typeface="Calibri Light"/>
              </a:rPr>
              <a:t>excel</a:t>
            </a:r>
            <a:r>
              <a:rPr kumimoji="0" lang="en-US" sz="1800" b="0" i="0" u="none" strike="noStrike" kern="1200" cap="none" spc="0" normalizeH="0" baseline="0" noProof="0" dirty="0">
                <a:ln>
                  <a:noFill/>
                </a:ln>
                <a:solidFill>
                  <a:srgbClr val="E7E6E6">
                    <a:lumMod val="25000"/>
                  </a:srgbClr>
                </a:solidFill>
                <a:effectLst/>
                <a:uLnTx/>
                <a:uFillTx/>
                <a:ea typeface="Roboto"/>
                <a:cs typeface="Calibri Light"/>
              </a:rPr>
              <a:t>. </a:t>
            </a:r>
            <a:endParaRPr kumimoji="0" lang="en-US" sz="1800" b="0" i="0" u="none" strike="noStrike" kern="1200" cap="none" spc="0" normalizeH="0" baseline="0" noProof="0" dirty="0">
              <a:ln>
                <a:noFill/>
              </a:ln>
              <a:solidFill>
                <a:srgbClr val="E7E6E6">
                  <a:lumMod val="25000"/>
                </a:srgbClr>
              </a:solidFill>
              <a:effectLst/>
              <a:uLnTx/>
              <a:uFillTx/>
              <a:ea typeface="Roboto" pitchFamily="2" charset="0"/>
              <a:cs typeface="Calibri Light"/>
            </a:endParaRPr>
          </a:p>
          <a:p>
            <a:endParaRPr lang="en-US" dirty="0"/>
          </a:p>
        </p:txBody>
      </p:sp>
      <p:sp>
        <p:nvSpPr>
          <p:cNvPr id="10" name="TextBox 9">
            <a:extLst>
              <a:ext uri="{FF2B5EF4-FFF2-40B4-BE49-F238E27FC236}">
                <a16:creationId xmlns:a16="http://schemas.microsoft.com/office/drawing/2014/main" id="{DA0CE419-519A-9C42-83BA-D21BAFB18FEA}"/>
              </a:ext>
            </a:extLst>
          </p:cNvPr>
          <p:cNvSpPr txBox="1"/>
          <p:nvPr/>
        </p:nvSpPr>
        <p:spPr>
          <a:xfrm>
            <a:off x="2557519" y="6321425"/>
            <a:ext cx="7643189" cy="646331"/>
          </a:xfrm>
          <a:prstGeom prst="rect">
            <a:avLst/>
          </a:prstGeom>
          <a:noFill/>
        </p:spPr>
        <p:txBody>
          <a:bodyPr wrap="square" rtlCol="0">
            <a:spAutoFit/>
          </a:bodyPr>
          <a:lstStyle/>
          <a:p>
            <a:pPr algn="ctr"/>
            <a:r>
              <a:rPr kumimoji="0" lang="en-US" sz="1800" b="1" i="0" u="none" strike="noStrike" kern="1200" cap="none" spc="0" normalizeH="0" baseline="0" noProof="0">
                <a:ln>
                  <a:noFill/>
                </a:ln>
                <a:solidFill>
                  <a:srgbClr val="E7E6E6">
                    <a:lumMod val="25000"/>
                  </a:srgbClr>
                </a:solidFill>
                <a:effectLst/>
                <a:uLnTx/>
                <a:uFillTx/>
                <a:ea typeface="Roboto"/>
                <a:cs typeface="Calibri Light"/>
              </a:rPr>
              <a:t>Visit </a:t>
            </a:r>
            <a:r>
              <a:rPr kumimoji="0" lang="en-US" sz="1800" b="1" i="0" u="none" strike="noStrike" kern="1200" cap="none" spc="0" normalizeH="0" baseline="0" noProof="0">
                <a:ln>
                  <a:noFill/>
                </a:ln>
                <a:solidFill>
                  <a:srgbClr val="0070A8"/>
                </a:solidFill>
                <a:effectLst/>
                <a:uLnTx/>
                <a:uFillTx/>
                <a:ea typeface="Roboto"/>
                <a:cs typeface="Roboto"/>
              </a:rPr>
              <a:t>consortium-media.com </a:t>
            </a:r>
            <a:r>
              <a:rPr kumimoji="0" lang="en-US" sz="1800" b="1" i="0" u="none" strike="noStrike" kern="1200" cap="none" spc="0" normalizeH="0" baseline="0" noProof="0">
                <a:ln>
                  <a:noFill/>
                </a:ln>
                <a:solidFill>
                  <a:srgbClr val="E7E6E6">
                    <a:lumMod val="25000"/>
                  </a:srgbClr>
                </a:solidFill>
                <a:effectLst/>
                <a:uLnTx/>
                <a:uFillTx/>
                <a:ea typeface="Roboto"/>
                <a:cs typeface="Calibri Light"/>
              </a:rPr>
              <a:t>or email </a:t>
            </a:r>
            <a:r>
              <a:rPr kumimoji="0" lang="en-US" sz="1800" b="1" i="0" u="none" strike="noStrike" kern="1200" cap="none" spc="0" normalizeH="0" baseline="0" noProof="0">
                <a:ln>
                  <a:noFill/>
                </a:ln>
                <a:solidFill>
                  <a:srgbClr val="0070A8"/>
                </a:solidFill>
                <a:effectLst/>
                <a:uLnTx/>
                <a:uFillTx/>
                <a:ea typeface="Roboto"/>
                <a:cs typeface="Calibri Light"/>
              </a:rPr>
              <a:t>dbw@consortium-media.com</a:t>
            </a:r>
          </a:p>
          <a:p>
            <a:endParaRPr lang="en-US"/>
          </a:p>
        </p:txBody>
      </p:sp>
      <p:sp>
        <p:nvSpPr>
          <p:cNvPr id="2" name="Slide Number Placeholder 1">
            <a:extLst>
              <a:ext uri="{FF2B5EF4-FFF2-40B4-BE49-F238E27FC236}">
                <a16:creationId xmlns:a16="http://schemas.microsoft.com/office/drawing/2014/main" id="{EF26D951-5609-351F-7571-61AD47EAF374}"/>
              </a:ext>
            </a:extLst>
          </p:cNvPr>
          <p:cNvSpPr>
            <a:spLocks noGrp="1"/>
          </p:cNvSpPr>
          <p:nvPr>
            <p:ph type="sldNum" sz="quarter" idx="12"/>
          </p:nvPr>
        </p:nvSpPr>
        <p:spPr/>
        <p:txBody>
          <a:bodyPr/>
          <a:lstStyle/>
          <a:p>
            <a:fld id="{8B611A08-BA57-CD43-9147-AF161E9CF4F6}" type="slidenum">
              <a:rPr lang="en-US" smtClean="0"/>
              <a:t>18</a:t>
            </a:fld>
            <a:endParaRPr lang="en-US"/>
          </a:p>
        </p:txBody>
      </p:sp>
      <p:pic>
        <p:nvPicPr>
          <p:cNvPr id="5" name="Picture 4" descr="A group of people posing for a photo&#10;&#10;Description automatically generated">
            <a:extLst>
              <a:ext uri="{FF2B5EF4-FFF2-40B4-BE49-F238E27FC236}">
                <a16:creationId xmlns:a16="http://schemas.microsoft.com/office/drawing/2014/main" id="{49A3DA6F-B2AC-080D-4DF6-142B7AB5A223}"/>
              </a:ext>
            </a:extLst>
          </p:cNvPr>
          <p:cNvPicPr>
            <a:picLocks noChangeAspect="1"/>
          </p:cNvPicPr>
          <p:nvPr/>
        </p:nvPicPr>
        <p:blipFill rotWithShape="1">
          <a:blip r:embed="rId3"/>
          <a:srcRect l="375" t="13894" r="-375" b="13109"/>
          <a:stretch/>
        </p:blipFill>
        <p:spPr>
          <a:xfrm>
            <a:off x="2339011" y="2022431"/>
            <a:ext cx="8439150" cy="4106891"/>
          </a:xfrm>
          <a:prstGeom prst="rect">
            <a:avLst/>
          </a:prstGeom>
        </p:spPr>
      </p:pic>
      <p:pic>
        <p:nvPicPr>
          <p:cNvPr id="13" name="Picture 12">
            <a:extLst>
              <a:ext uri="{FF2B5EF4-FFF2-40B4-BE49-F238E27FC236}">
                <a16:creationId xmlns:a16="http://schemas.microsoft.com/office/drawing/2014/main" id="{C3573450-AA18-E687-5DB5-C9E8CFA97F50}"/>
              </a:ext>
            </a:extLst>
          </p:cNvPr>
          <p:cNvPicPr>
            <a:picLocks noChangeAspect="1"/>
          </p:cNvPicPr>
          <p:nvPr/>
        </p:nvPicPr>
        <p:blipFill>
          <a:blip r:embed="rId4"/>
          <a:srcRect/>
          <a:stretch/>
        </p:blipFill>
        <p:spPr>
          <a:xfrm>
            <a:off x="8082586" y="5501117"/>
            <a:ext cx="2088846" cy="459727"/>
          </a:xfrm>
          <a:prstGeom prst="rect">
            <a:avLst/>
          </a:prstGeom>
        </p:spPr>
      </p:pic>
    </p:spTree>
    <p:extLst>
      <p:ext uri="{BB962C8B-B14F-4D97-AF65-F5344CB8AC3E}">
        <p14:creationId xmlns:p14="http://schemas.microsoft.com/office/powerpoint/2010/main" val="2685273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D9CC63-807F-3F40-2B91-1BE8E0ECED7B}"/>
              </a:ext>
            </a:extLst>
          </p:cNvPr>
          <p:cNvSpPr txBox="1"/>
          <p:nvPr/>
        </p:nvSpPr>
        <p:spPr>
          <a:xfrm>
            <a:off x="530701" y="908705"/>
            <a:ext cx="5328923" cy="5447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i="0" dirty="0">
                <a:solidFill>
                  <a:srgbClr val="7F174C"/>
                </a:solidFill>
                <a:effectLst/>
                <a:latin typeface="Roboto" panose="02000000000000000000" pitchFamily="2" charset="0"/>
              </a:rPr>
              <a:t>INTRODUCTION</a:t>
            </a:r>
          </a:p>
          <a:p>
            <a:endParaRPr lang="en-US" sz="1600" dirty="0">
              <a:solidFill>
                <a:srgbClr val="13294D"/>
              </a:solidFill>
              <a:latin typeface="Roboto" panose="02000000000000000000" pitchFamily="2" charset="0"/>
            </a:endParaRPr>
          </a:p>
          <a:p>
            <a:r>
              <a:rPr lang="en-US" sz="1600" b="0" i="0" dirty="0">
                <a:solidFill>
                  <a:srgbClr val="13294D"/>
                </a:solidFill>
                <a:effectLst/>
                <a:latin typeface="Roboto" panose="02000000000000000000" pitchFamily="2" charset="0"/>
              </a:rPr>
              <a:t>The County of Ventura Human Services Agency, Children and Family Services (CFS) vision is to offer support, hope and opportunity to families and children in need. It is through this vision that Consortium Media developed </a:t>
            </a:r>
            <a:r>
              <a:rPr lang="en-US" sz="1600" dirty="0">
                <a:solidFill>
                  <a:srgbClr val="13294D"/>
                </a:solidFill>
                <a:latin typeface="Roboto" panose="02000000000000000000" pitchFamily="2" charset="0"/>
              </a:rPr>
              <a:t>this strategic education and </a:t>
            </a:r>
            <a:r>
              <a:rPr lang="en-US" sz="1600" b="0" i="0" dirty="0">
                <a:solidFill>
                  <a:srgbClr val="13294D"/>
                </a:solidFill>
                <a:effectLst/>
                <a:latin typeface="Roboto" panose="02000000000000000000" pitchFamily="2" charset="0"/>
              </a:rPr>
              <a:t>awareness campaign for Strengthening VC Families.</a:t>
            </a:r>
          </a:p>
          <a:p>
            <a:endParaRPr lang="en-US" sz="1600" b="1" dirty="0">
              <a:solidFill>
                <a:srgbClr val="7F174C"/>
              </a:solidFill>
              <a:latin typeface="Open Sans"/>
              <a:ea typeface="Open Sans"/>
              <a:cs typeface="Open Sans"/>
            </a:endParaRPr>
          </a:p>
          <a:p>
            <a:pPr algn="l"/>
            <a:r>
              <a:rPr lang="en-US" sz="1600" b="0" i="0" dirty="0">
                <a:solidFill>
                  <a:srgbClr val="13294D"/>
                </a:solidFill>
                <a:effectLst/>
                <a:latin typeface="Roboto" panose="02000000000000000000" pitchFamily="2" charset="0"/>
              </a:rPr>
              <a:t>Each program has a unique function that offers important resources to Ventura County families in need, ranging from business support including discounts, mentorship, and jobs; family and faith recruitment support including ongoing requests for safe and loving homes for children and older youth in care; social worker education to dispel public concerns; and awareness education to protect vulnerable children and youth in Ventura County.</a:t>
            </a:r>
          </a:p>
          <a:p>
            <a:endParaRPr lang="en-US" sz="1400" b="1" dirty="0">
              <a:solidFill>
                <a:srgbClr val="7F174C"/>
              </a:solidFill>
              <a:latin typeface="Open Sans"/>
              <a:ea typeface="Open Sans"/>
              <a:cs typeface="Open Sans"/>
            </a:endParaRPr>
          </a:p>
          <a:p>
            <a:pPr marL="285750" marR="0" indent="-285750" algn="l">
              <a:spcBef>
                <a:spcPts val="0"/>
              </a:spcBef>
              <a:spcAft>
                <a:spcPts val="0"/>
              </a:spcAft>
              <a:buFont typeface="Arial" panose="020B0604020202020204" pitchFamily="34" charset="0"/>
              <a:buChar char="•"/>
            </a:pPr>
            <a:endParaRPr lang="en-US" sz="1400" dirty="0">
              <a:solidFill>
                <a:srgbClr val="12294D"/>
              </a:solidFill>
              <a:cs typeface="Calibri"/>
            </a:endParaRPr>
          </a:p>
          <a:p>
            <a:pPr marL="285750" marR="0" indent="-285750" algn="l">
              <a:spcBef>
                <a:spcPts val="0"/>
              </a:spcBef>
              <a:spcAft>
                <a:spcPts val="0"/>
              </a:spcAft>
              <a:buFont typeface="Arial" panose="020B0604020202020204" pitchFamily="34" charset="0"/>
              <a:buChar char="•"/>
            </a:pPr>
            <a:endParaRPr lang="en-US" sz="1400" dirty="0">
              <a:solidFill>
                <a:srgbClr val="12294D"/>
              </a:solidFill>
            </a:endParaRPr>
          </a:p>
          <a:p>
            <a:endParaRPr lang="en-US"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A blue and black logo with black text&#10;&#10;Description automatically generated">
            <a:extLst>
              <a:ext uri="{FF2B5EF4-FFF2-40B4-BE49-F238E27FC236}">
                <a16:creationId xmlns:a16="http://schemas.microsoft.com/office/drawing/2014/main" id="{0669E302-CE2D-F330-FB3E-2500ECD4D1C7}"/>
              </a:ext>
            </a:extLst>
          </p:cNvPr>
          <p:cNvPicPr>
            <a:picLocks noChangeAspect="1"/>
          </p:cNvPicPr>
          <p:nvPr/>
        </p:nvPicPr>
        <p:blipFill>
          <a:blip r:embed="rId2"/>
          <a:stretch>
            <a:fillRect/>
          </a:stretch>
        </p:blipFill>
        <p:spPr>
          <a:xfrm>
            <a:off x="157234" y="-125185"/>
            <a:ext cx="1226123" cy="832185"/>
          </a:xfrm>
          <a:prstGeom prst="rect">
            <a:avLst/>
          </a:prstGeom>
        </p:spPr>
      </p:pic>
      <p:pic>
        <p:nvPicPr>
          <p:cNvPr id="9" name="Picture 8" descr="Two women sitting together smiling&#10;&#10;Description automatically generated">
            <a:extLst>
              <a:ext uri="{FF2B5EF4-FFF2-40B4-BE49-F238E27FC236}">
                <a16:creationId xmlns:a16="http://schemas.microsoft.com/office/drawing/2014/main" id="{41D5F4FB-E7A9-B0D6-6AE4-4F6CCAF21862}"/>
              </a:ext>
            </a:extLst>
          </p:cNvPr>
          <p:cNvPicPr>
            <a:picLocks noChangeAspect="1"/>
          </p:cNvPicPr>
          <p:nvPr/>
        </p:nvPicPr>
        <p:blipFill rotWithShape="1">
          <a:blip r:embed="rId3"/>
          <a:srcRect l="15531" t="11681" r="15844"/>
          <a:stretch/>
        </p:blipFill>
        <p:spPr>
          <a:xfrm>
            <a:off x="7066913" y="0"/>
            <a:ext cx="5830573" cy="6858000"/>
          </a:xfrm>
          <a:prstGeom prst="rect">
            <a:avLst/>
          </a:prstGeom>
        </p:spPr>
      </p:pic>
      <p:sp>
        <p:nvSpPr>
          <p:cNvPr id="2" name="Slide Number Placeholder 1">
            <a:extLst>
              <a:ext uri="{FF2B5EF4-FFF2-40B4-BE49-F238E27FC236}">
                <a16:creationId xmlns:a16="http://schemas.microsoft.com/office/drawing/2014/main" id="{02BD30C2-7F77-2546-2B1B-EB63A78BD1D4}"/>
              </a:ext>
            </a:extLst>
          </p:cNvPr>
          <p:cNvSpPr>
            <a:spLocks noGrp="1"/>
          </p:cNvSpPr>
          <p:nvPr>
            <p:ph type="sldNum" sz="quarter" idx="12"/>
          </p:nvPr>
        </p:nvSpPr>
        <p:spPr/>
        <p:txBody>
          <a:bodyPr/>
          <a:lstStyle/>
          <a:p>
            <a:fld id="{8B611A08-BA57-CD43-9147-AF161E9CF4F6}" type="slidenum">
              <a:rPr lang="en-US" smtClean="0"/>
              <a:t>2</a:t>
            </a:fld>
            <a:endParaRPr lang="en-US"/>
          </a:p>
        </p:txBody>
      </p:sp>
      <p:pic>
        <p:nvPicPr>
          <p:cNvPr id="4" name="Picture 3">
            <a:extLst>
              <a:ext uri="{FF2B5EF4-FFF2-40B4-BE49-F238E27FC236}">
                <a16:creationId xmlns:a16="http://schemas.microsoft.com/office/drawing/2014/main" id="{51F67DC1-D487-0427-447E-35C52AE9858F}"/>
              </a:ext>
            </a:extLst>
          </p:cNvPr>
          <p:cNvPicPr>
            <a:picLocks noChangeAspect="1"/>
          </p:cNvPicPr>
          <p:nvPr/>
        </p:nvPicPr>
        <p:blipFill>
          <a:blip r:embed="rId4"/>
          <a:stretch>
            <a:fillRect/>
          </a:stretch>
        </p:blipFill>
        <p:spPr>
          <a:xfrm>
            <a:off x="4869877" y="178660"/>
            <a:ext cx="1226123" cy="335690"/>
          </a:xfrm>
          <a:prstGeom prst="rect">
            <a:avLst/>
          </a:prstGeom>
        </p:spPr>
      </p:pic>
    </p:spTree>
    <p:extLst>
      <p:ext uri="{BB962C8B-B14F-4D97-AF65-F5344CB8AC3E}">
        <p14:creationId xmlns:p14="http://schemas.microsoft.com/office/powerpoint/2010/main" val="97415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101BB1-3F29-F208-2B47-0E6951AADDEC}"/>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3E72FA3-BD00-444A-AD9B-E6C3D069C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0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4A55C00-61AD-D3CD-6E87-1DEB5EF56802}"/>
              </a:ext>
            </a:extLst>
          </p:cNvPr>
          <p:cNvGrpSpPr/>
          <p:nvPr/>
        </p:nvGrpSpPr>
        <p:grpSpPr>
          <a:xfrm>
            <a:off x="6382140" y="1017037"/>
            <a:ext cx="5534834" cy="5339313"/>
            <a:chOff x="5606112" y="177799"/>
            <a:chExt cx="6481239" cy="6464301"/>
          </a:xfrm>
        </p:grpSpPr>
        <p:pic>
          <p:nvPicPr>
            <p:cNvPr id="2" name="Picture 1" descr="A child holding a person and person&#10;&#10;Description automatically generated">
              <a:extLst>
                <a:ext uri="{FF2B5EF4-FFF2-40B4-BE49-F238E27FC236}">
                  <a16:creationId xmlns:a16="http://schemas.microsoft.com/office/drawing/2014/main" id="{8C9A3031-15B4-AEF3-216E-892709446C0D}"/>
                </a:ext>
              </a:extLst>
            </p:cNvPr>
            <p:cNvPicPr>
              <a:picLocks noChangeAspect="1"/>
            </p:cNvPicPr>
            <p:nvPr/>
          </p:nvPicPr>
          <p:blipFill>
            <a:blip r:embed="rId2"/>
            <a:stretch>
              <a:fillRect/>
            </a:stretch>
          </p:blipFill>
          <p:spPr>
            <a:xfrm>
              <a:off x="5606112" y="3462663"/>
              <a:ext cx="3179437" cy="3179437"/>
            </a:xfrm>
            <a:prstGeom prst="rect">
              <a:avLst/>
            </a:prstGeom>
          </p:spPr>
        </p:pic>
        <p:pic>
          <p:nvPicPr>
            <p:cNvPr id="5" name="Picture 4" descr="A person and child smiling&#10;&#10;Description automatically generated">
              <a:extLst>
                <a:ext uri="{FF2B5EF4-FFF2-40B4-BE49-F238E27FC236}">
                  <a16:creationId xmlns:a16="http://schemas.microsoft.com/office/drawing/2014/main" id="{B8404DF0-8240-A441-183D-C7961772C54C}"/>
                </a:ext>
              </a:extLst>
            </p:cNvPr>
            <p:cNvPicPr>
              <a:picLocks noChangeAspect="1"/>
            </p:cNvPicPr>
            <p:nvPr/>
          </p:nvPicPr>
          <p:blipFill>
            <a:blip r:embed="rId3"/>
            <a:stretch>
              <a:fillRect/>
            </a:stretch>
          </p:blipFill>
          <p:spPr>
            <a:xfrm>
              <a:off x="8907914" y="177800"/>
              <a:ext cx="3179437" cy="3179437"/>
            </a:xfrm>
            <a:prstGeom prst="rect">
              <a:avLst/>
            </a:prstGeom>
          </p:spPr>
        </p:pic>
        <p:pic>
          <p:nvPicPr>
            <p:cNvPr id="4" name="Picture 3" descr="A person and two girls kissing each other&#10;&#10;Description automatically generated">
              <a:extLst>
                <a:ext uri="{FF2B5EF4-FFF2-40B4-BE49-F238E27FC236}">
                  <a16:creationId xmlns:a16="http://schemas.microsoft.com/office/drawing/2014/main" id="{5551ED0D-7C37-3BCD-9D0E-C53108D0AC7C}"/>
                </a:ext>
              </a:extLst>
            </p:cNvPr>
            <p:cNvPicPr>
              <a:picLocks noChangeAspect="1"/>
            </p:cNvPicPr>
            <p:nvPr/>
          </p:nvPicPr>
          <p:blipFill>
            <a:blip r:embed="rId4"/>
            <a:stretch>
              <a:fillRect/>
            </a:stretch>
          </p:blipFill>
          <p:spPr>
            <a:xfrm>
              <a:off x="5606112" y="177799"/>
              <a:ext cx="3179437" cy="3179437"/>
            </a:xfrm>
            <a:prstGeom prst="rect">
              <a:avLst/>
            </a:prstGeom>
          </p:spPr>
        </p:pic>
        <p:pic>
          <p:nvPicPr>
            <p:cNvPr id="7" name="Picture 6" descr="A person and a child reading a book&#10;&#10;Description automatically generated">
              <a:extLst>
                <a:ext uri="{FF2B5EF4-FFF2-40B4-BE49-F238E27FC236}">
                  <a16:creationId xmlns:a16="http://schemas.microsoft.com/office/drawing/2014/main" id="{98AF5227-AAEA-A352-E1F8-DF343BCFE846}"/>
                </a:ext>
              </a:extLst>
            </p:cNvPr>
            <p:cNvPicPr>
              <a:picLocks noChangeAspect="1"/>
            </p:cNvPicPr>
            <p:nvPr/>
          </p:nvPicPr>
          <p:blipFill rotWithShape="1">
            <a:blip r:embed="rId5"/>
            <a:srcRect l="1250"/>
            <a:stretch/>
          </p:blipFill>
          <p:spPr>
            <a:xfrm>
              <a:off x="8907914" y="3462663"/>
              <a:ext cx="3179437" cy="3179437"/>
            </a:xfrm>
            <a:prstGeom prst="rect">
              <a:avLst/>
            </a:prstGeom>
          </p:spPr>
        </p:pic>
      </p:grpSp>
      <p:sp>
        <p:nvSpPr>
          <p:cNvPr id="12" name="TextBox 11">
            <a:extLst>
              <a:ext uri="{FF2B5EF4-FFF2-40B4-BE49-F238E27FC236}">
                <a16:creationId xmlns:a16="http://schemas.microsoft.com/office/drawing/2014/main" id="{9704CD28-2D1C-DF49-9824-2745DAB3B90C}"/>
              </a:ext>
            </a:extLst>
          </p:cNvPr>
          <p:cNvSpPr txBox="1"/>
          <p:nvPr/>
        </p:nvSpPr>
        <p:spPr>
          <a:xfrm>
            <a:off x="3663975" y="217815"/>
            <a:ext cx="4759400" cy="523220"/>
          </a:xfrm>
          <a:prstGeom prst="rect">
            <a:avLst/>
          </a:prstGeom>
          <a:noFill/>
        </p:spPr>
        <p:txBody>
          <a:bodyPr wrap="square" rtlCol="0">
            <a:spAutoFit/>
          </a:bodyPr>
          <a:lstStyle/>
          <a:p>
            <a:pPr algn="ctr"/>
            <a:r>
              <a:rPr lang="en-US" sz="2800" b="1" dirty="0">
                <a:solidFill>
                  <a:srgbClr val="7F174C"/>
                </a:solidFill>
                <a:latin typeface="Open Sans" panose="020B0606030504020204" pitchFamily="34" charset="0"/>
                <a:ea typeface="Open Sans" panose="020B0606030504020204" pitchFamily="34" charset="0"/>
                <a:cs typeface="Open Sans" panose="020B0606030504020204" pitchFamily="34" charset="0"/>
              </a:rPr>
              <a:t>LA FAMILIA CREATIVE</a:t>
            </a:r>
          </a:p>
        </p:txBody>
      </p:sp>
      <p:pic>
        <p:nvPicPr>
          <p:cNvPr id="13" name="Picture 12" descr="A person hugging a child&#10;&#10;Description automatically generated">
            <a:extLst>
              <a:ext uri="{FF2B5EF4-FFF2-40B4-BE49-F238E27FC236}">
                <a16:creationId xmlns:a16="http://schemas.microsoft.com/office/drawing/2014/main" id="{D370925E-CB8F-EA7E-5C82-1432A6842485}"/>
              </a:ext>
            </a:extLst>
          </p:cNvPr>
          <p:cNvPicPr>
            <a:picLocks noChangeAspect="1"/>
          </p:cNvPicPr>
          <p:nvPr/>
        </p:nvPicPr>
        <p:blipFill rotWithShape="1">
          <a:blip r:embed="rId6"/>
          <a:srcRect l="552" t="552" r="914" b="914"/>
          <a:stretch/>
        </p:blipFill>
        <p:spPr>
          <a:xfrm>
            <a:off x="2920482" y="1017038"/>
            <a:ext cx="3409410" cy="5324892"/>
          </a:xfrm>
          <a:prstGeom prst="rect">
            <a:avLst/>
          </a:prstGeom>
        </p:spPr>
      </p:pic>
      <p:sp>
        <p:nvSpPr>
          <p:cNvPr id="3" name="Slide Number Placeholder 2">
            <a:extLst>
              <a:ext uri="{FF2B5EF4-FFF2-40B4-BE49-F238E27FC236}">
                <a16:creationId xmlns:a16="http://schemas.microsoft.com/office/drawing/2014/main" id="{C1D14FF6-6E2B-4EB2-AAFB-5DCAB831395F}"/>
              </a:ext>
            </a:extLst>
          </p:cNvPr>
          <p:cNvSpPr>
            <a:spLocks noGrp="1"/>
          </p:cNvSpPr>
          <p:nvPr>
            <p:ph type="sldNum" sz="quarter" idx="12"/>
          </p:nvPr>
        </p:nvSpPr>
        <p:spPr/>
        <p:txBody>
          <a:bodyPr/>
          <a:lstStyle/>
          <a:p>
            <a:fld id="{8B611A08-BA57-CD43-9147-AF161E9CF4F6}" type="slidenum">
              <a:rPr lang="en-US" smtClean="0"/>
              <a:t>3</a:t>
            </a:fld>
            <a:endParaRPr lang="en-US"/>
          </a:p>
        </p:txBody>
      </p:sp>
      <p:sp>
        <p:nvSpPr>
          <p:cNvPr id="6" name="TextBox 5">
            <a:extLst>
              <a:ext uri="{FF2B5EF4-FFF2-40B4-BE49-F238E27FC236}">
                <a16:creationId xmlns:a16="http://schemas.microsoft.com/office/drawing/2014/main" id="{1973FD3D-9B44-4C2D-03CC-1283DB01CCB6}"/>
              </a:ext>
            </a:extLst>
          </p:cNvPr>
          <p:cNvSpPr txBox="1"/>
          <p:nvPr/>
        </p:nvSpPr>
        <p:spPr>
          <a:xfrm>
            <a:off x="170522" y="1436626"/>
            <a:ext cx="2723836" cy="4154984"/>
          </a:xfrm>
          <a:prstGeom prst="rect">
            <a:avLst/>
          </a:prstGeom>
          <a:noFill/>
        </p:spPr>
        <p:txBody>
          <a:bodyPr wrap="square" rtlCol="0">
            <a:spAutoFit/>
          </a:bodyPr>
          <a:lstStyle/>
          <a:p>
            <a:r>
              <a:rPr lang="en-US" sz="1200" b="0" i="0" dirty="0">
                <a:solidFill>
                  <a:srgbClr val="242424"/>
                </a:solidFill>
                <a:effectLst/>
                <a:latin typeface="Calibri" panose="020F0502020204030204" pitchFamily="34" charset="0"/>
              </a:rPr>
              <a:t>Census (children removed from parents) is very high in many areas where poverty lurks.  In Southern California, Latino families struggle with poverty due to several reasons, they may be new to the country, (often involved in the farming industry due to working on farms in Mexico or other areas) their work may be affected by weather, the ebb and flow of crops, illnesses or other reasons, and they and their children and youth may struggle as a result.</a:t>
            </a:r>
          </a:p>
          <a:p>
            <a:endParaRPr lang="en-US" sz="1200" dirty="0">
              <a:solidFill>
                <a:srgbClr val="242424"/>
              </a:solidFill>
              <a:latin typeface="Calibri" panose="020F0502020204030204" pitchFamily="34" charset="0"/>
            </a:endParaRPr>
          </a:p>
          <a:p>
            <a:r>
              <a:rPr lang="en-US" sz="1200" b="0" i="0" dirty="0">
                <a:solidFill>
                  <a:srgbClr val="242424"/>
                </a:solidFill>
                <a:effectLst/>
                <a:latin typeface="Calibri" panose="020F0502020204030204" pitchFamily="34" charset="0"/>
              </a:rPr>
              <a:t>The Familia Campaign was designed to break down barriers and create a comfort level with families asking for help and support as well as stepping up to help children and families that may be separated for an interim time.  In Ventura County, California, families are supported when they are in difficulty as well as reunified as soon as it is safe.</a:t>
            </a:r>
            <a:endParaRPr lang="en-US" sz="1200" dirty="0"/>
          </a:p>
        </p:txBody>
      </p:sp>
    </p:spTree>
    <p:extLst>
      <p:ext uri="{BB962C8B-B14F-4D97-AF65-F5344CB8AC3E}">
        <p14:creationId xmlns:p14="http://schemas.microsoft.com/office/powerpoint/2010/main" val="3873733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D9CC63-807F-3F40-2B91-1BE8E0ECED7B}"/>
              </a:ext>
            </a:extLst>
          </p:cNvPr>
          <p:cNvSpPr txBox="1"/>
          <p:nvPr/>
        </p:nvSpPr>
        <p:spPr>
          <a:xfrm>
            <a:off x="671072" y="1022620"/>
            <a:ext cx="5328923"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7F174C"/>
                </a:solidFill>
              </a:rPr>
              <a:t>The story of Orlando’s Song gave Strengthening VC Families  exposure from a large Spanish language broadcast network</a:t>
            </a:r>
            <a:r>
              <a:rPr lang="en-US" sz="1600" dirty="0"/>
              <a:t>. </a:t>
            </a:r>
          </a:p>
          <a:p>
            <a:endParaRPr lang="en-US" sz="1600" dirty="0"/>
          </a:p>
          <a:p>
            <a:r>
              <a:rPr lang="en-US" sz="1600" dirty="0"/>
              <a:t>Orlando, a father, who had reunified with his daughter, wrote a song of joy about </a:t>
            </a:r>
            <a:r>
              <a:rPr lang="en-US" sz="1600" dirty="0" err="1"/>
              <a:t>reunifiying</a:t>
            </a:r>
            <a:r>
              <a:rPr lang="en-US" sz="1600" dirty="0"/>
              <a:t> with his daughter. </a:t>
            </a:r>
          </a:p>
          <a:p>
            <a:endParaRPr lang="en-US" sz="1600" dirty="0"/>
          </a:p>
          <a:p>
            <a:r>
              <a:rPr lang="en-US" sz="1600" dirty="0"/>
              <a:t>Consortium Media worked with Lazer Media’s Radio Lazer Network of 20 stations throughout California and Reno, Nevada to air “Orlando’s Song” in early March 2023. Listen </a:t>
            </a:r>
            <a:r>
              <a:rPr lang="en-US" sz="1600" dirty="0">
                <a:hlinkClick r:id="rId2"/>
              </a:rPr>
              <a:t>here</a:t>
            </a:r>
            <a:r>
              <a:rPr lang="en-US" sz="1600" dirty="0"/>
              <a:t>.</a:t>
            </a:r>
          </a:p>
          <a:p>
            <a:endParaRPr lang="en-US" sz="1600" dirty="0"/>
          </a:p>
          <a:p>
            <a:r>
              <a:rPr lang="en-US" sz="1600" dirty="0"/>
              <a:t>Radio advertising, digital marketing and a PR campaign happened concurrently and were extremely successful.   </a:t>
            </a:r>
          </a:p>
          <a:p>
            <a:endParaRPr lang="en-US" sz="1600" b="1" dirty="0">
              <a:solidFill>
                <a:srgbClr val="7F174C"/>
              </a:solidFill>
              <a:latin typeface="Open Sans"/>
              <a:ea typeface="Open Sans"/>
              <a:cs typeface="Open Sans"/>
            </a:endParaRPr>
          </a:p>
          <a:p>
            <a:endParaRPr lang="en-US" sz="1400" b="1" dirty="0">
              <a:solidFill>
                <a:srgbClr val="7F174C"/>
              </a:solidFill>
              <a:latin typeface="Open Sans"/>
              <a:ea typeface="Open Sans"/>
              <a:cs typeface="Open Sans"/>
            </a:endParaRPr>
          </a:p>
          <a:p>
            <a:pPr marL="285750" marR="0" indent="-285750" algn="l">
              <a:spcBef>
                <a:spcPts val="0"/>
              </a:spcBef>
              <a:spcAft>
                <a:spcPts val="0"/>
              </a:spcAft>
              <a:buFont typeface="Arial" panose="020B0604020202020204" pitchFamily="34" charset="0"/>
              <a:buChar char="•"/>
            </a:pPr>
            <a:endParaRPr lang="en-US" sz="1400" dirty="0">
              <a:solidFill>
                <a:srgbClr val="12294D"/>
              </a:solidFill>
              <a:cs typeface="Calibri"/>
            </a:endParaRPr>
          </a:p>
          <a:p>
            <a:pPr marL="285750" marR="0" indent="-285750" algn="l">
              <a:spcBef>
                <a:spcPts val="0"/>
              </a:spcBef>
              <a:spcAft>
                <a:spcPts val="0"/>
              </a:spcAft>
              <a:buFont typeface="Arial" panose="020B0604020202020204" pitchFamily="34" charset="0"/>
              <a:buChar char="•"/>
            </a:pPr>
            <a:endParaRPr lang="en-US" sz="1400" dirty="0">
              <a:solidFill>
                <a:srgbClr val="12294D"/>
              </a:solidFill>
            </a:endParaRPr>
          </a:p>
          <a:p>
            <a:endParaRPr lang="en-US"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A blue and black logo with black text&#10;&#10;Description automatically generated">
            <a:extLst>
              <a:ext uri="{FF2B5EF4-FFF2-40B4-BE49-F238E27FC236}">
                <a16:creationId xmlns:a16="http://schemas.microsoft.com/office/drawing/2014/main" id="{0669E302-CE2D-F330-FB3E-2500ECD4D1C7}"/>
              </a:ext>
            </a:extLst>
          </p:cNvPr>
          <p:cNvPicPr>
            <a:picLocks noChangeAspect="1"/>
          </p:cNvPicPr>
          <p:nvPr/>
        </p:nvPicPr>
        <p:blipFill>
          <a:blip r:embed="rId3"/>
          <a:stretch>
            <a:fillRect/>
          </a:stretch>
        </p:blipFill>
        <p:spPr>
          <a:xfrm>
            <a:off x="157234" y="-125185"/>
            <a:ext cx="1226123" cy="832185"/>
          </a:xfrm>
          <a:prstGeom prst="rect">
            <a:avLst/>
          </a:prstGeom>
        </p:spPr>
      </p:pic>
      <p:sp>
        <p:nvSpPr>
          <p:cNvPr id="2" name="Slide Number Placeholder 1">
            <a:extLst>
              <a:ext uri="{FF2B5EF4-FFF2-40B4-BE49-F238E27FC236}">
                <a16:creationId xmlns:a16="http://schemas.microsoft.com/office/drawing/2014/main" id="{02BD30C2-7F77-2546-2B1B-EB63A78BD1D4}"/>
              </a:ext>
            </a:extLst>
          </p:cNvPr>
          <p:cNvSpPr>
            <a:spLocks noGrp="1"/>
          </p:cNvSpPr>
          <p:nvPr>
            <p:ph type="sldNum" sz="quarter" idx="12"/>
          </p:nvPr>
        </p:nvSpPr>
        <p:spPr/>
        <p:txBody>
          <a:bodyPr/>
          <a:lstStyle/>
          <a:p>
            <a:fld id="{8B611A08-BA57-CD43-9147-AF161E9CF4F6}" type="slidenum">
              <a:rPr lang="en-US" smtClean="0"/>
              <a:t>4</a:t>
            </a:fld>
            <a:endParaRPr lang="en-US"/>
          </a:p>
        </p:txBody>
      </p:sp>
      <p:pic>
        <p:nvPicPr>
          <p:cNvPr id="4" name="Picture 3">
            <a:extLst>
              <a:ext uri="{FF2B5EF4-FFF2-40B4-BE49-F238E27FC236}">
                <a16:creationId xmlns:a16="http://schemas.microsoft.com/office/drawing/2014/main" id="{51F67DC1-D487-0427-447E-35C52AE9858F}"/>
              </a:ext>
            </a:extLst>
          </p:cNvPr>
          <p:cNvPicPr>
            <a:picLocks noChangeAspect="1"/>
          </p:cNvPicPr>
          <p:nvPr/>
        </p:nvPicPr>
        <p:blipFill>
          <a:blip r:embed="rId4"/>
          <a:stretch>
            <a:fillRect/>
          </a:stretch>
        </p:blipFill>
        <p:spPr>
          <a:xfrm>
            <a:off x="4869877" y="178660"/>
            <a:ext cx="1226123" cy="335690"/>
          </a:xfrm>
          <a:prstGeom prst="rect">
            <a:avLst/>
          </a:prstGeom>
        </p:spPr>
      </p:pic>
      <p:pic>
        <p:nvPicPr>
          <p:cNvPr id="10" name="Picture 9">
            <a:extLst>
              <a:ext uri="{FF2B5EF4-FFF2-40B4-BE49-F238E27FC236}">
                <a16:creationId xmlns:a16="http://schemas.microsoft.com/office/drawing/2014/main" id="{A7F04F2E-593F-225B-DF7C-89A25348D626}"/>
              </a:ext>
            </a:extLst>
          </p:cNvPr>
          <p:cNvPicPr>
            <a:picLocks noChangeAspect="1"/>
          </p:cNvPicPr>
          <p:nvPr/>
        </p:nvPicPr>
        <p:blipFill>
          <a:blip r:embed="rId5"/>
          <a:stretch>
            <a:fillRect/>
          </a:stretch>
        </p:blipFill>
        <p:spPr>
          <a:xfrm>
            <a:off x="789820" y="4530164"/>
            <a:ext cx="5210175" cy="752475"/>
          </a:xfrm>
          <a:prstGeom prst="rect">
            <a:avLst/>
          </a:prstGeom>
        </p:spPr>
      </p:pic>
      <p:pic>
        <p:nvPicPr>
          <p:cNvPr id="12" name="Picture 11">
            <a:extLst>
              <a:ext uri="{FF2B5EF4-FFF2-40B4-BE49-F238E27FC236}">
                <a16:creationId xmlns:a16="http://schemas.microsoft.com/office/drawing/2014/main" id="{890FFC93-979A-B4AC-6B15-49586B6812B6}"/>
              </a:ext>
            </a:extLst>
          </p:cNvPr>
          <p:cNvPicPr>
            <a:picLocks noChangeAspect="1"/>
          </p:cNvPicPr>
          <p:nvPr/>
        </p:nvPicPr>
        <p:blipFill>
          <a:blip r:embed="rId6"/>
          <a:stretch>
            <a:fillRect/>
          </a:stretch>
        </p:blipFill>
        <p:spPr>
          <a:xfrm>
            <a:off x="6662057" y="178660"/>
            <a:ext cx="1905000" cy="3790950"/>
          </a:xfrm>
          <a:prstGeom prst="rect">
            <a:avLst/>
          </a:prstGeom>
        </p:spPr>
      </p:pic>
      <p:pic>
        <p:nvPicPr>
          <p:cNvPr id="14" name="Picture 13">
            <a:extLst>
              <a:ext uri="{FF2B5EF4-FFF2-40B4-BE49-F238E27FC236}">
                <a16:creationId xmlns:a16="http://schemas.microsoft.com/office/drawing/2014/main" id="{847B7A93-8240-8A95-ECD6-92806B4BC7D5}"/>
              </a:ext>
            </a:extLst>
          </p:cNvPr>
          <p:cNvPicPr>
            <a:picLocks noChangeAspect="1"/>
          </p:cNvPicPr>
          <p:nvPr/>
        </p:nvPicPr>
        <p:blipFill>
          <a:blip r:embed="rId7"/>
          <a:stretch>
            <a:fillRect/>
          </a:stretch>
        </p:blipFill>
        <p:spPr>
          <a:xfrm>
            <a:off x="6662057" y="4115008"/>
            <a:ext cx="2079208" cy="2325588"/>
          </a:xfrm>
          <a:prstGeom prst="rect">
            <a:avLst/>
          </a:prstGeom>
        </p:spPr>
      </p:pic>
      <p:pic>
        <p:nvPicPr>
          <p:cNvPr id="16" name="Picture 15">
            <a:extLst>
              <a:ext uri="{FF2B5EF4-FFF2-40B4-BE49-F238E27FC236}">
                <a16:creationId xmlns:a16="http://schemas.microsoft.com/office/drawing/2014/main" id="{9C4003AB-89A0-1F3C-662B-4F825A3E2122}"/>
              </a:ext>
            </a:extLst>
          </p:cNvPr>
          <p:cNvPicPr>
            <a:picLocks noChangeAspect="1"/>
          </p:cNvPicPr>
          <p:nvPr/>
        </p:nvPicPr>
        <p:blipFill>
          <a:blip r:embed="rId8"/>
          <a:stretch>
            <a:fillRect/>
          </a:stretch>
        </p:blipFill>
        <p:spPr>
          <a:xfrm>
            <a:off x="8842141" y="55986"/>
            <a:ext cx="3276600" cy="4552950"/>
          </a:xfrm>
          <a:prstGeom prst="rect">
            <a:avLst/>
          </a:prstGeom>
        </p:spPr>
      </p:pic>
      <p:pic>
        <p:nvPicPr>
          <p:cNvPr id="18" name="Picture 17">
            <a:extLst>
              <a:ext uri="{FF2B5EF4-FFF2-40B4-BE49-F238E27FC236}">
                <a16:creationId xmlns:a16="http://schemas.microsoft.com/office/drawing/2014/main" id="{60D65440-C01E-732C-D26C-E62F12A18D51}"/>
              </a:ext>
            </a:extLst>
          </p:cNvPr>
          <p:cNvPicPr>
            <a:picLocks noChangeAspect="1"/>
          </p:cNvPicPr>
          <p:nvPr/>
        </p:nvPicPr>
        <p:blipFill>
          <a:blip r:embed="rId9"/>
          <a:stretch>
            <a:fillRect/>
          </a:stretch>
        </p:blipFill>
        <p:spPr>
          <a:xfrm>
            <a:off x="8982106" y="4530164"/>
            <a:ext cx="2879491" cy="1910432"/>
          </a:xfrm>
          <a:prstGeom prst="rect">
            <a:avLst/>
          </a:prstGeom>
        </p:spPr>
      </p:pic>
    </p:spTree>
    <p:extLst>
      <p:ext uri="{BB962C8B-B14F-4D97-AF65-F5344CB8AC3E}">
        <p14:creationId xmlns:p14="http://schemas.microsoft.com/office/powerpoint/2010/main" val="590732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8B714-9523-AF12-D4FD-5C969DD841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8840E2-2E8C-E4FF-B23B-52037D75B320}"/>
              </a:ext>
            </a:extLst>
          </p:cNvPr>
          <p:cNvSpPr>
            <a:spLocks noGrp="1"/>
          </p:cNvSpPr>
          <p:nvPr>
            <p:ph type="title"/>
          </p:nvPr>
        </p:nvSpPr>
        <p:spPr>
          <a:xfrm>
            <a:off x="8938727" y="136525"/>
            <a:ext cx="1225544" cy="581075"/>
          </a:xfrm>
        </p:spPr>
        <p:txBody>
          <a:bodyPr>
            <a:normAutofit/>
          </a:bodyPr>
          <a:lstStyle/>
          <a:p>
            <a:pPr algn="ctr"/>
            <a:r>
              <a:rPr lang="en-US" sz="1200" b="1" dirty="0">
                <a:solidFill>
                  <a:srgbClr val="12294D"/>
                </a:solidFill>
                <a:latin typeface="Open Sans"/>
                <a:ea typeface="Open Sans"/>
                <a:cs typeface="Open Sans"/>
              </a:rPr>
              <a:t>EBLAST 1</a:t>
            </a:r>
          </a:p>
        </p:txBody>
      </p:sp>
      <p:pic>
        <p:nvPicPr>
          <p:cNvPr id="5" name="Picture 4">
            <a:extLst>
              <a:ext uri="{FF2B5EF4-FFF2-40B4-BE49-F238E27FC236}">
                <a16:creationId xmlns:a16="http://schemas.microsoft.com/office/drawing/2014/main" id="{DF5BF82A-F541-2A9B-8E38-DC755BE139A4}"/>
              </a:ext>
            </a:extLst>
          </p:cNvPr>
          <p:cNvPicPr>
            <a:picLocks noChangeAspect="1"/>
          </p:cNvPicPr>
          <p:nvPr/>
        </p:nvPicPr>
        <p:blipFill>
          <a:blip r:embed="rId2"/>
          <a:stretch>
            <a:fillRect/>
          </a:stretch>
        </p:blipFill>
        <p:spPr>
          <a:xfrm>
            <a:off x="6667500" y="586726"/>
            <a:ext cx="5439184" cy="5851395"/>
          </a:xfrm>
          <a:prstGeom prst="rect">
            <a:avLst/>
          </a:prstGeom>
        </p:spPr>
      </p:pic>
      <p:sp>
        <p:nvSpPr>
          <p:cNvPr id="3" name="Slide Number Placeholder 2">
            <a:extLst>
              <a:ext uri="{FF2B5EF4-FFF2-40B4-BE49-F238E27FC236}">
                <a16:creationId xmlns:a16="http://schemas.microsoft.com/office/drawing/2014/main" id="{2B04D95F-A88D-7624-7356-E32D72276295}"/>
              </a:ext>
            </a:extLst>
          </p:cNvPr>
          <p:cNvSpPr>
            <a:spLocks noGrp="1"/>
          </p:cNvSpPr>
          <p:nvPr>
            <p:ph type="sldNum" sz="quarter" idx="12"/>
          </p:nvPr>
        </p:nvSpPr>
        <p:spPr/>
        <p:txBody>
          <a:bodyPr/>
          <a:lstStyle/>
          <a:p>
            <a:fld id="{8B611A08-BA57-CD43-9147-AF161E9CF4F6}" type="slidenum">
              <a:rPr lang="en-US" smtClean="0"/>
              <a:t>5</a:t>
            </a:fld>
            <a:endParaRPr lang="en-US"/>
          </a:p>
        </p:txBody>
      </p:sp>
      <p:sp>
        <p:nvSpPr>
          <p:cNvPr id="6" name="Rectangle 5">
            <a:extLst>
              <a:ext uri="{FF2B5EF4-FFF2-40B4-BE49-F238E27FC236}">
                <a16:creationId xmlns:a16="http://schemas.microsoft.com/office/drawing/2014/main" id="{556B389C-2A33-6F8B-DE78-5BF71EB1BBDE}"/>
              </a:ext>
            </a:extLst>
          </p:cNvPr>
          <p:cNvSpPr/>
          <p:nvPr/>
        </p:nvSpPr>
        <p:spPr>
          <a:xfrm>
            <a:off x="0" y="0"/>
            <a:ext cx="6667500" cy="1173454"/>
          </a:xfrm>
          <a:prstGeom prst="rect">
            <a:avLst/>
          </a:prstGeom>
          <a:solidFill>
            <a:srgbClr val="122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Open Sans"/>
                <a:ea typeface="Open Sans"/>
                <a:cs typeface="Open Sans"/>
              </a:rPr>
              <a:t>FAITH IN MOTION</a:t>
            </a:r>
            <a:endParaRPr lang="en-US" sz="3600" dirty="0"/>
          </a:p>
        </p:txBody>
      </p:sp>
      <p:sp>
        <p:nvSpPr>
          <p:cNvPr id="7" name="TextBox 6">
            <a:extLst>
              <a:ext uri="{FF2B5EF4-FFF2-40B4-BE49-F238E27FC236}">
                <a16:creationId xmlns:a16="http://schemas.microsoft.com/office/drawing/2014/main" id="{CD96486F-AC82-CA41-E328-D6110FC8A805}"/>
              </a:ext>
            </a:extLst>
          </p:cNvPr>
          <p:cNvSpPr txBox="1"/>
          <p:nvPr/>
        </p:nvSpPr>
        <p:spPr>
          <a:xfrm>
            <a:off x="501499" y="1682465"/>
            <a:ext cx="5768672" cy="1754326"/>
          </a:xfrm>
          <a:prstGeom prst="rect">
            <a:avLst/>
          </a:prstGeom>
          <a:noFill/>
        </p:spPr>
        <p:txBody>
          <a:bodyPr wrap="square">
            <a:spAutoFit/>
          </a:bodyPr>
          <a:lstStyle/>
          <a:p>
            <a:pPr marR="0" algn="l">
              <a:spcBef>
                <a:spcPts val="0"/>
              </a:spcBef>
              <a:spcAft>
                <a:spcPts val="0"/>
              </a:spcAft>
            </a:pPr>
            <a:r>
              <a:rPr lang="en-US" sz="1800" dirty="0">
                <a:solidFill>
                  <a:srgbClr val="12294D"/>
                </a:solidFill>
                <a:cs typeface="Calibri"/>
              </a:rPr>
              <a:t>Faith in Motion outreach was developed to target Ventura County’s faith communities.  These populations have a high level of participation in providing out-of</a:t>
            </a:r>
            <a:r>
              <a:rPr lang="en-US" dirty="0">
                <a:solidFill>
                  <a:srgbClr val="12294D"/>
                </a:solidFill>
                <a:cs typeface="Calibri"/>
              </a:rPr>
              <a:t>-</a:t>
            </a:r>
            <a:r>
              <a:rPr lang="en-US" sz="1800" dirty="0">
                <a:solidFill>
                  <a:srgbClr val="12294D"/>
                </a:solidFill>
                <a:cs typeface="Calibri"/>
              </a:rPr>
              <a:t>hom</a:t>
            </a:r>
            <a:r>
              <a:rPr lang="en-US" dirty="0">
                <a:solidFill>
                  <a:srgbClr val="12294D"/>
                </a:solidFill>
                <a:cs typeface="Calibri"/>
              </a:rPr>
              <a:t>e care.  This campaign targets both faith leaders and </a:t>
            </a:r>
            <a:r>
              <a:rPr lang="en-US" sz="1800" dirty="0">
                <a:solidFill>
                  <a:srgbClr val="12294D"/>
                </a:solidFill>
                <a:cs typeface="Calibri"/>
              </a:rPr>
              <a:t>the local faith communities who are asked to provide loving resource homes for local children or youth in need. </a:t>
            </a:r>
          </a:p>
        </p:txBody>
      </p:sp>
    </p:spTree>
    <p:extLst>
      <p:ext uri="{BB962C8B-B14F-4D97-AF65-F5344CB8AC3E}">
        <p14:creationId xmlns:p14="http://schemas.microsoft.com/office/powerpoint/2010/main" val="2602502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8B714-9523-AF12-D4FD-5C969DD841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8840E2-2E8C-E4FF-B23B-52037D75B320}"/>
              </a:ext>
            </a:extLst>
          </p:cNvPr>
          <p:cNvSpPr>
            <a:spLocks noGrp="1"/>
          </p:cNvSpPr>
          <p:nvPr>
            <p:ph type="title"/>
          </p:nvPr>
        </p:nvSpPr>
        <p:spPr>
          <a:xfrm>
            <a:off x="374904" y="-214212"/>
            <a:ext cx="10515600" cy="1325563"/>
          </a:xfrm>
        </p:spPr>
        <p:txBody>
          <a:bodyPr>
            <a:normAutofit/>
          </a:bodyPr>
          <a:lstStyle/>
          <a:p>
            <a:pPr algn="ctr"/>
            <a:r>
              <a:rPr lang="en-US" sz="2800" b="1" dirty="0">
                <a:solidFill>
                  <a:srgbClr val="12294D"/>
                </a:solidFill>
                <a:latin typeface="Open Sans"/>
                <a:ea typeface="Open Sans"/>
                <a:cs typeface="Open Sans"/>
              </a:rPr>
              <a:t>EBLAST #2 TO RELIGIOUS LEADERS IN VENTURA COUNTY</a:t>
            </a:r>
          </a:p>
        </p:txBody>
      </p:sp>
      <p:sp>
        <p:nvSpPr>
          <p:cNvPr id="3" name="Slide Number Placeholder 2">
            <a:extLst>
              <a:ext uri="{FF2B5EF4-FFF2-40B4-BE49-F238E27FC236}">
                <a16:creationId xmlns:a16="http://schemas.microsoft.com/office/drawing/2014/main" id="{2B04D95F-A88D-7624-7356-E32D72276295}"/>
              </a:ext>
            </a:extLst>
          </p:cNvPr>
          <p:cNvSpPr>
            <a:spLocks noGrp="1"/>
          </p:cNvSpPr>
          <p:nvPr>
            <p:ph type="sldNum" sz="quarter" idx="12"/>
          </p:nvPr>
        </p:nvSpPr>
        <p:spPr/>
        <p:txBody>
          <a:bodyPr/>
          <a:lstStyle/>
          <a:p>
            <a:fld id="{8B611A08-BA57-CD43-9147-AF161E9CF4F6}" type="slidenum">
              <a:rPr lang="en-US" smtClean="0"/>
              <a:t>6</a:t>
            </a:fld>
            <a:endParaRPr lang="en-US"/>
          </a:p>
        </p:txBody>
      </p:sp>
      <p:sp>
        <p:nvSpPr>
          <p:cNvPr id="9" name="TextBox 8">
            <a:extLst>
              <a:ext uri="{FF2B5EF4-FFF2-40B4-BE49-F238E27FC236}">
                <a16:creationId xmlns:a16="http://schemas.microsoft.com/office/drawing/2014/main" id="{02B39387-79A7-4D3F-7027-75DD4B217091}"/>
              </a:ext>
            </a:extLst>
          </p:cNvPr>
          <p:cNvSpPr txBox="1"/>
          <p:nvPr/>
        </p:nvSpPr>
        <p:spPr>
          <a:xfrm>
            <a:off x="374903" y="777119"/>
            <a:ext cx="6498169" cy="5816977"/>
          </a:xfrm>
          <a:prstGeom prst="rect">
            <a:avLst/>
          </a:prstGeom>
          <a:noFill/>
        </p:spPr>
        <p:txBody>
          <a:bodyPr wrap="square">
            <a:spAutoFit/>
          </a:bodyPr>
          <a:lstStyle/>
          <a:p>
            <a:pPr algn="l" fontAlgn="base"/>
            <a:r>
              <a:rPr lang="en-US" sz="1200" b="0" i="0" dirty="0">
                <a:solidFill>
                  <a:srgbClr val="000000"/>
                </a:solidFill>
                <a:effectLst/>
              </a:rPr>
              <a:t>Greetings Friends,</a:t>
            </a:r>
            <a:endParaRPr lang="en-US" sz="1200" b="0" i="0" dirty="0">
              <a:solidFill>
                <a:srgbClr val="242424"/>
              </a:solidFill>
              <a:effectLst/>
            </a:endParaRPr>
          </a:p>
          <a:p>
            <a:pPr algn="l" fontAlgn="base"/>
            <a:r>
              <a:rPr lang="en-US" sz="1200" b="0" i="0" dirty="0">
                <a:solidFill>
                  <a:srgbClr val="000000"/>
                </a:solidFill>
                <a:effectLst/>
              </a:rPr>
              <a:t> </a:t>
            </a:r>
            <a:endParaRPr lang="en-US" sz="1200" b="0" i="0" dirty="0">
              <a:solidFill>
                <a:srgbClr val="242424"/>
              </a:solidFill>
              <a:effectLst/>
            </a:endParaRPr>
          </a:p>
          <a:p>
            <a:pPr algn="l" fontAlgn="base"/>
            <a:r>
              <a:rPr lang="en-US" sz="1200" b="0" i="0" dirty="0">
                <a:solidFill>
                  <a:srgbClr val="000000"/>
                </a:solidFill>
                <a:effectLst/>
              </a:rPr>
              <a:t>I've recently had the opportunity to do some work with the </a:t>
            </a:r>
            <a:r>
              <a:rPr lang="en-US" sz="1200" b="1" i="0" dirty="0">
                <a:solidFill>
                  <a:srgbClr val="242424"/>
                </a:solidFill>
                <a:effectLst/>
              </a:rPr>
              <a:t>Strengthening VC Families program</a:t>
            </a:r>
            <a:r>
              <a:rPr lang="en-US" sz="1200" b="0" i="0" dirty="0">
                <a:solidFill>
                  <a:srgbClr val="242424"/>
                </a:solidFill>
                <a:effectLst/>
              </a:rPr>
              <a:t> from </a:t>
            </a:r>
            <a:r>
              <a:rPr lang="en-US" sz="1200" b="0" i="0" dirty="0">
                <a:solidFill>
                  <a:srgbClr val="000000"/>
                </a:solidFill>
                <a:effectLst/>
              </a:rPr>
              <a:t>Ventura Human Services Agency, Children and Family Services (CFS), </a:t>
            </a:r>
            <a:r>
              <a:rPr lang="en-US" sz="1200" b="0" i="0" dirty="0">
                <a:solidFill>
                  <a:srgbClr val="242424"/>
                </a:solidFill>
                <a:effectLst/>
              </a:rPr>
              <a:t>in</a:t>
            </a:r>
            <a:r>
              <a:rPr lang="en-US" sz="1200" b="0" i="0" dirty="0">
                <a:solidFill>
                  <a:srgbClr val="000000"/>
                </a:solidFill>
                <a:effectLst/>
              </a:rPr>
              <a:t> their Faith in Motion campaign; I believe that this campaign has the potential to make a massive impact on the lives of Ventura children and families, but we need your help to make this happen. </a:t>
            </a:r>
            <a:endParaRPr lang="en-US" sz="1200" b="0" i="0" dirty="0">
              <a:solidFill>
                <a:srgbClr val="242424"/>
              </a:solidFill>
              <a:effectLst/>
            </a:endParaRPr>
          </a:p>
          <a:p>
            <a:pPr algn="l" fontAlgn="base"/>
            <a:r>
              <a:rPr lang="en-US" sz="1200" b="0" i="0" dirty="0">
                <a:solidFill>
                  <a:srgbClr val="000000"/>
                </a:solidFill>
                <a:effectLst/>
              </a:rPr>
              <a:t> </a:t>
            </a:r>
            <a:endParaRPr lang="en-US" sz="1200" b="0" i="0" dirty="0">
              <a:solidFill>
                <a:srgbClr val="242424"/>
              </a:solidFill>
              <a:effectLst/>
            </a:endParaRPr>
          </a:p>
          <a:p>
            <a:pPr algn="l" fontAlgn="base"/>
            <a:r>
              <a:rPr lang="en-US" sz="1200" b="0" i="0" dirty="0">
                <a:solidFill>
                  <a:srgbClr val="000000"/>
                </a:solidFill>
                <a:effectLst/>
              </a:rPr>
              <a:t>Faith in Motion (FIM) is a unique collaboration between CFS and Ventura faith communities. </a:t>
            </a:r>
            <a:r>
              <a:rPr lang="en-US" sz="1200" b="1" i="0" dirty="0">
                <a:solidFill>
                  <a:srgbClr val="242424"/>
                </a:solidFill>
                <a:effectLst/>
              </a:rPr>
              <a:t>Strengthening VC Families </a:t>
            </a:r>
            <a:r>
              <a:rPr lang="en-US" sz="1200" b="0" i="0" dirty="0">
                <a:solidFill>
                  <a:srgbClr val="000000"/>
                </a:solidFill>
                <a:effectLst/>
              </a:rPr>
              <a:t>is inviting faith communities who care about vulnerable children</a:t>
            </a:r>
            <a:r>
              <a:rPr lang="en-US" sz="1200" b="0" i="0" dirty="0">
                <a:solidFill>
                  <a:srgbClr val="242424"/>
                </a:solidFill>
                <a:effectLst/>
              </a:rPr>
              <a:t> in out-of-home foster care</a:t>
            </a:r>
            <a:r>
              <a:rPr lang="en-US" sz="1200" b="0" i="0" dirty="0">
                <a:solidFill>
                  <a:srgbClr val="000000"/>
                </a:solidFill>
                <a:effectLst/>
              </a:rPr>
              <a:t> to join their work in restoring families and providing renewed hope for these children.</a:t>
            </a:r>
            <a:endParaRPr lang="en-US" sz="1200" b="0" i="0" dirty="0">
              <a:solidFill>
                <a:srgbClr val="242424"/>
              </a:solidFill>
              <a:effectLst/>
            </a:endParaRPr>
          </a:p>
          <a:p>
            <a:pPr algn="l" fontAlgn="base"/>
            <a:r>
              <a:rPr lang="en-US" sz="1200" b="0" i="0" dirty="0">
                <a:solidFill>
                  <a:srgbClr val="242424"/>
                </a:solidFill>
                <a:effectLst/>
              </a:rPr>
              <a:t> </a:t>
            </a:r>
          </a:p>
          <a:p>
            <a:pPr algn="l" fontAlgn="base"/>
            <a:r>
              <a:rPr lang="en-US" sz="1200" b="0" i="0" dirty="0">
                <a:solidFill>
                  <a:srgbClr val="000000"/>
                </a:solidFill>
                <a:effectLst/>
              </a:rPr>
              <a:t>In past years, my wife and I were resource parents for children who needed out-of-home care, and our church currently supports many resource parents, including </a:t>
            </a:r>
            <a:r>
              <a:rPr lang="en-US" sz="1200" b="0" i="0" dirty="0">
                <a:solidFill>
                  <a:srgbClr val="242424"/>
                </a:solidFill>
                <a:effectLst/>
              </a:rPr>
              <a:t>the amazing </a:t>
            </a:r>
            <a:r>
              <a:rPr lang="en-US" sz="1200" b="0" i="0" dirty="0" err="1">
                <a:solidFill>
                  <a:srgbClr val="000000"/>
                </a:solidFill>
                <a:effectLst/>
              </a:rPr>
              <a:t>Shayley</a:t>
            </a:r>
            <a:r>
              <a:rPr lang="en-US" sz="1200" b="0" i="0" dirty="0">
                <a:solidFill>
                  <a:srgbClr val="000000"/>
                </a:solidFill>
                <a:effectLst/>
              </a:rPr>
              <a:t> who you will meet in the video below.</a:t>
            </a:r>
            <a:endParaRPr lang="en-US" sz="1200" b="0" i="0" dirty="0">
              <a:solidFill>
                <a:srgbClr val="242424"/>
              </a:solidFill>
              <a:effectLst/>
            </a:endParaRPr>
          </a:p>
          <a:p>
            <a:pPr algn="l" fontAlgn="base"/>
            <a:r>
              <a:rPr lang="en-US" sz="1200" b="0" i="0" dirty="0">
                <a:solidFill>
                  <a:srgbClr val="242424"/>
                </a:solidFill>
                <a:effectLst/>
              </a:rPr>
              <a:t> </a:t>
            </a:r>
          </a:p>
          <a:p>
            <a:pPr algn="l" fontAlgn="base"/>
            <a:r>
              <a:rPr lang="en-US" sz="1200" b="0" i="0" dirty="0">
                <a:solidFill>
                  <a:srgbClr val="242424"/>
                </a:solidFill>
                <a:effectLst/>
              </a:rPr>
              <a:t>Not only can it be </a:t>
            </a:r>
            <a:r>
              <a:rPr lang="en-US" sz="1200" b="0" i="0" dirty="0">
                <a:solidFill>
                  <a:srgbClr val="000000"/>
                </a:solidFill>
                <a:effectLst/>
              </a:rPr>
              <a:t>rewarding to provide love, care, and stability to children or</a:t>
            </a:r>
            <a:r>
              <a:rPr lang="en-US" sz="1200" b="0" i="0" dirty="0">
                <a:solidFill>
                  <a:srgbClr val="242424"/>
                </a:solidFill>
                <a:effectLst/>
              </a:rPr>
              <a:t> older youth </a:t>
            </a:r>
            <a:r>
              <a:rPr lang="en-US" sz="1200" b="0" i="0" dirty="0">
                <a:solidFill>
                  <a:srgbClr val="000000"/>
                </a:solidFill>
                <a:effectLst/>
              </a:rPr>
              <a:t>in need and watch them grow and thrive, but it is </a:t>
            </a:r>
            <a:r>
              <a:rPr lang="en-US" sz="1200" b="0" i="1" dirty="0">
                <a:solidFill>
                  <a:srgbClr val="000000"/>
                </a:solidFill>
                <a:effectLst/>
              </a:rPr>
              <a:t>essential </a:t>
            </a:r>
            <a:r>
              <a:rPr lang="en-US" sz="1200" b="0" i="0" dirty="0">
                <a:solidFill>
                  <a:srgbClr val="000000"/>
                </a:solidFill>
                <a:effectLst/>
              </a:rPr>
              <a:t>to do so; as faith ministries, it is our duty to protect and invest in the youth in our community. </a:t>
            </a:r>
            <a:endParaRPr lang="en-US" sz="1200" b="0" i="0" dirty="0">
              <a:solidFill>
                <a:srgbClr val="242424"/>
              </a:solidFill>
              <a:effectLst/>
            </a:endParaRPr>
          </a:p>
          <a:p>
            <a:pPr algn="l" fontAlgn="base"/>
            <a:r>
              <a:rPr lang="en-US" sz="1200" b="0" i="0" dirty="0">
                <a:solidFill>
                  <a:srgbClr val="000000"/>
                </a:solidFill>
                <a:effectLst/>
              </a:rPr>
              <a:t> </a:t>
            </a:r>
            <a:endParaRPr lang="en-US" sz="1200" b="0" i="0" dirty="0">
              <a:solidFill>
                <a:srgbClr val="242424"/>
              </a:solidFill>
              <a:effectLst/>
            </a:endParaRPr>
          </a:p>
          <a:p>
            <a:pPr algn="l" fontAlgn="base"/>
            <a:r>
              <a:rPr lang="en-US" sz="1200" b="0" i="0" dirty="0">
                <a:solidFill>
                  <a:srgbClr val="000000"/>
                </a:solidFill>
                <a:effectLst/>
              </a:rPr>
              <a:t>I recognize that some people may not</a:t>
            </a:r>
            <a:r>
              <a:rPr lang="en-US" sz="1200" dirty="0">
                <a:solidFill>
                  <a:srgbClr val="000000"/>
                </a:solidFill>
              </a:rPr>
              <a:t> be</a:t>
            </a:r>
            <a:r>
              <a:rPr lang="en-US" sz="1200" b="0" i="0" dirty="0">
                <a:solidFill>
                  <a:srgbClr val="000000"/>
                </a:solidFill>
                <a:effectLst/>
              </a:rPr>
              <a:t> in a position to become resource parents, but there are </a:t>
            </a:r>
            <a:r>
              <a:rPr lang="en-US" sz="1200" b="0" i="1" dirty="0">
                <a:solidFill>
                  <a:srgbClr val="000000"/>
                </a:solidFill>
                <a:effectLst/>
              </a:rPr>
              <a:t>many</a:t>
            </a:r>
            <a:r>
              <a:rPr lang="en-US" sz="1200" b="0" i="0" dirty="0">
                <a:solidFill>
                  <a:srgbClr val="000000"/>
                </a:solidFill>
                <a:effectLst/>
              </a:rPr>
              <a:t> ways that our faith community can help - some of which are outlined in the video below. </a:t>
            </a:r>
            <a:endParaRPr lang="en-US" sz="1200" b="0" i="0" dirty="0">
              <a:solidFill>
                <a:srgbClr val="242424"/>
              </a:solidFill>
              <a:effectLst/>
            </a:endParaRPr>
          </a:p>
          <a:p>
            <a:pPr algn="l" fontAlgn="base"/>
            <a:r>
              <a:rPr lang="en-US" sz="1200" b="0" i="0" dirty="0">
                <a:solidFill>
                  <a:srgbClr val="000000"/>
                </a:solidFill>
                <a:effectLst/>
              </a:rPr>
              <a:t> </a:t>
            </a:r>
            <a:endParaRPr lang="en-US" sz="1200" b="0" i="0" dirty="0">
              <a:solidFill>
                <a:srgbClr val="242424"/>
              </a:solidFill>
              <a:effectLst/>
            </a:endParaRPr>
          </a:p>
          <a:p>
            <a:pPr algn="l" fontAlgn="base"/>
            <a:r>
              <a:rPr lang="en-US" sz="1200" b="0" i="0" dirty="0">
                <a:solidFill>
                  <a:srgbClr val="000000"/>
                </a:solidFill>
                <a:effectLst/>
              </a:rPr>
              <a:t>During this special season, I was hoping you might share </a:t>
            </a:r>
            <a:r>
              <a:rPr lang="en-US" sz="1200" b="0" i="0" dirty="0">
                <a:solidFill>
                  <a:srgbClr val="000000"/>
                </a:solidFill>
                <a:effectLst/>
                <a:hlinkClick r:id="rId2" tooltip="https://www.youtube.com/watch?si=K13LhZaCQSFC76pZ&amp;v=ZKaPUP16eVM&amp;feature=youtu.be"/>
              </a:rPr>
              <a:t>this video</a:t>
            </a:r>
            <a:r>
              <a:rPr lang="en-US" sz="1200" b="0" i="0" dirty="0">
                <a:solidFill>
                  <a:srgbClr val="000000"/>
                </a:solidFill>
                <a:effectLst/>
              </a:rPr>
              <a:t> with your congregation during a service and/or send it by email. </a:t>
            </a:r>
            <a:endParaRPr lang="en-US" sz="1200" b="0" i="0" dirty="0">
              <a:solidFill>
                <a:srgbClr val="242424"/>
              </a:solidFill>
              <a:effectLst/>
            </a:endParaRPr>
          </a:p>
          <a:p>
            <a:pPr algn="l" fontAlgn="base"/>
            <a:r>
              <a:rPr lang="en-US" sz="1200" b="0" i="0" dirty="0">
                <a:solidFill>
                  <a:srgbClr val="000000"/>
                </a:solidFill>
                <a:effectLst/>
              </a:rPr>
              <a:t> </a:t>
            </a:r>
            <a:endParaRPr lang="en-US" sz="1200" b="0" i="0" dirty="0">
              <a:solidFill>
                <a:srgbClr val="242424"/>
              </a:solidFill>
              <a:effectLst/>
            </a:endParaRPr>
          </a:p>
          <a:p>
            <a:pPr algn="l" fontAlgn="base"/>
            <a:r>
              <a:rPr lang="en-US" sz="1200" b="0" i="0" dirty="0">
                <a:solidFill>
                  <a:srgbClr val="000000"/>
                </a:solidFill>
                <a:effectLst/>
              </a:rPr>
              <a:t>Please also forward this to your Ventura County pastors. I greatly appreciate your help in this paramount work.</a:t>
            </a:r>
            <a:endParaRPr lang="en-US" sz="1200" b="0" i="0" dirty="0">
              <a:solidFill>
                <a:srgbClr val="242424"/>
              </a:solidFill>
              <a:effectLst/>
            </a:endParaRPr>
          </a:p>
          <a:p>
            <a:pPr algn="l" fontAlgn="base"/>
            <a:r>
              <a:rPr lang="en-US" sz="1200" b="0" i="0" dirty="0">
                <a:solidFill>
                  <a:srgbClr val="000000"/>
                </a:solidFill>
                <a:effectLst/>
              </a:rPr>
              <a:t> </a:t>
            </a:r>
            <a:endParaRPr lang="en-US" sz="1200" b="0" i="0" dirty="0">
              <a:solidFill>
                <a:srgbClr val="242424"/>
              </a:solidFill>
              <a:effectLst/>
            </a:endParaRPr>
          </a:p>
          <a:p>
            <a:pPr algn="l" fontAlgn="base"/>
            <a:r>
              <a:rPr lang="en-US" sz="1200" b="0" i="0" dirty="0">
                <a:solidFill>
                  <a:srgbClr val="000000"/>
                </a:solidFill>
                <a:effectLst/>
              </a:rPr>
              <a:t>Blessings,</a:t>
            </a:r>
            <a:endParaRPr lang="en-US" sz="1200" b="0" i="0" dirty="0">
              <a:solidFill>
                <a:srgbClr val="242424"/>
              </a:solidFill>
              <a:effectLst/>
            </a:endParaRPr>
          </a:p>
          <a:p>
            <a:pPr algn="l" fontAlgn="base"/>
            <a:r>
              <a:rPr lang="en-US" sz="1200" b="1" dirty="0">
                <a:solidFill>
                  <a:srgbClr val="000000"/>
                </a:solidFill>
              </a:rPr>
              <a:t>Pastor </a:t>
            </a:r>
            <a:r>
              <a:rPr lang="en-US" sz="1200" b="1" i="0" dirty="0">
                <a:solidFill>
                  <a:srgbClr val="000000"/>
                </a:solidFill>
                <a:effectLst/>
              </a:rPr>
              <a:t>Jim Crews</a:t>
            </a:r>
            <a:endParaRPr lang="en-US" sz="1200" b="1" dirty="0"/>
          </a:p>
        </p:txBody>
      </p:sp>
      <p:pic>
        <p:nvPicPr>
          <p:cNvPr id="11" name="Picture 10">
            <a:extLst>
              <a:ext uri="{FF2B5EF4-FFF2-40B4-BE49-F238E27FC236}">
                <a16:creationId xmlns:a16="http://schemas.microsoft.com/office/drawing/2014/main" id="{45CA41EB-7303-8F8B-94AA-579E169128F2}"/>
              </a:ext>
            </a:extLst>
          </p:cNvPr>
          <p:cNvPicPr>
            <a:picLocks noChangeAspect="1"/>
          </p:cNvPicPr>
          <p:nvPr/>
        </p:nvPicPr>
        <p:blipFill>
          <a:blip r:embed="rId3"/>
          <a:stretch>
            <a:fillRect/>
          </a:stretch>
        </p:blipFill>
        <p:spPr>
          <a:xfrm>
            <a:off x="7533430" y="662473"/>
            <a:ext cx="3645096" cy="6059002"/>
          </a:xfrm>
          <a:prstGeom prst="rect">
            <a:avLst/>
          </a:prstGeom>
        </p:spPr>
      </p:pic>
    </p:spTree>
    <p:extLst>
      <p:ext uri="{BB962C8B-B14F-4D97-AF65-F5344CB8AC3E}">
        <p14:creationId xmlns:p14="http://schemas.microsoft.com/office/powerpoint/2010/main" val="1518827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C53991-376C-2531-1410-4A2F4A2F2651}"/>
              </a:ext>
            </a:extLst>
          </p:cNvPr>
          <p:cNvSpPr>
            <a:spLocks noGrp="1"/>
          </p:cNvSpPr>
          <p:nvPr>
            <p:ph idx="1"/>
          </p:nvPr>
        </p:nvSpPr>
        <p:spPr>
          <a:xfrm>
            <a:off x="9281668" y="6434381"/>
            <a:ext cx="1436785" cy="521170"/>
          </a:xfrm>
        </p:spPr>
        <p:txBody>
          <a:bodyPr>
            <a:normAutofit/>
          </a:bodyPr>
          <a:lstStyle/>
          <a:p>
            <a:pPr marL="0" indent="0" algn="ctr">
              <a:buNone/>
            </a:pPr>
            <a:r>
              <a:rPr lang="en-US" sz="2000" dirty="0">
                <a:solidFill>
                  <a:srgbClr val="12294D"/>
                </a:solidFill>
              </a:rPr>
              <a:t>Posters</a:t>
            </a:r>
          </a:p>
        </p:txBody>
      </p:sp>
      <p:pic>
        <p:nvPicPr>
          <p:cNvPr id="5" name="Picture 4">
            <a:extLst>
              <a:ext uri="{FF2B5EF4-FFF2-40B4-BE49-F238E27FC236}">
                <a16:creationId xmlns:a16="http://schemas.microsoft.com/office/drawing/2014/main" id="{8619A24E-1DB0-7FF4-A950-774980D447A2}"/>
              </a:ext>
            </a:extLst>
          </p:cNvPr>
          <p:cNvPicPr>
            <a:picLocks noChangeAspect="1"/>
          </p:cNvPicPr>
          <p:nvPr/>
        </p:nvPicPr>
        <p:blipFill>
          <a:blip r:embed="rId2"/>
          <a:stretch>
            <a:fillRect/>
          </a:stretch>
        </p:blipFill>
        <p:spPr>
          <a:xfrm>
            <a:off x="8103914" y="1357707"/>
            <a:ext cx="3686765" cy="4997407"/>
          </a:xfrm>
          <a:prstGeom prst="rect">
            <a:avLst/>
          </a:prstGeom>
        </p:spPr>
      </p:pic>
      <p:pic>
        <p:nvPicPr>
          <p:cNvPr id="7" name="Picture 6">
            <a:extLst>
              <a:ext uri="{FF2B5EF4-FFF2-40B4-BE49-F238E27FC236}">
                <a16:creationId xmlns:a16="http://schemas.microsoft.com/office/drawing/2014/main" id="{41AC20D6-4B9A-5B9B-1402-47A5369A1D43}"/>
              </a:ext>
            </a:extLst>
          </p:cNvPr>
          <p:cNvPicPr>
            <a:picLocks noChangeAspect="1"/>
          </p:cNvPicPr>
          <p:nvPr/>
        </p:nvPicPr>
        <p:blipFill>
          <a:blip r:embed="rId3"/>
          <a:stretch>
            <a:fillRect/>
          </a:stretch>
        </p:blipFill>
        <p:spPr>
          <a:xfrm>
            <a:off x="302123" y="1432622"/>
            <a:ext cx="3456218" cy="4922492"/>
          </a:xfrm>
          <a:prstGeom prst="rect">
            <a:avLst/>
          </a:prstGeom>
        </p:spPr>
      </p:pic>
      <p:sp>
        <p:nvSpPr>
          <p:cNvPr id="10" name="Rectangle 9">
            <a:extLst>
              <a:ext uri="{FF2B5EF4-FFF2-40B4-BE49-F238E27FC236}">
                <a16:creationId xmlns:a16="http://schemas.microsoft.com/office/drawing/2014/main" id="{61FAD67D-2862-677B-0FD6-7DB4E02A70D5}"/>
              </a:ext>
            </a:extLst>
          </p:cNvPr>
          <p:cNvSpPr/>
          <p:nvPr/>
        </p:nvSpPr>
        <p:spPr>
          <a:xfrm>
            <a:off x="0" y="-16312"/>
            <a:ext cx="12192000" cy="1173454"/>
          </a:xfrm>
          <a:prstGeom prst="rect">
            <a:avLst/>
          </a:prstGeom>
          <a:solidFill>
            <a:srgbClr val="122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FE6B58-9761-D295-BB0A-E786D4E9E0E3}"/>
              </a:ext>
            </a:extLst>
          </p:cNvPr>
          <p:cNvSpPr>
            <a:spLocks noGrp="1"/>
          </p:cNvSpPr>
          <p:nvPr>
            <p:ph type="title"/>
          </p:nvPr>
        </p:nvSpPr>
        <p:spPr>
          <a:xfrm>
            <a:off x="690962" y="-16312"/>
            <a:ext cx="10515600" cy="1325563"/>
          </a:xfrm>
        </p:spPr>
        <p:txBody>
          <a:bodyPr>
            <a:norm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FAITH IN MOTION CREATIVE</a:t>
            </a:r>
          </a:p>
        </p:txBody>
      </p:sp>
      <p:pic>
        <p:nvPicPr>
          <p:cNvPr id="6" name="Picture 5" descr="A person holding a child&#10;&#10;Description automatically generated">
            <a:extLst>
              <a:ext uri="{FF2B5EF4-FFF2-40B4-BE49-F238E27FC236}">
                <a16:creationId xmlns:a16="http://schemas.microsoft.com/office/drawing/2014/main" id="{1CD8A7FF-A328-5168-BE0B-61D5072D6A77}"/>
              </a:ext>
            </a:extLst>
          </p:cNvPr>
          <p:cNvPicPr>
            <a:picLocks noChangeAspect="1"/>
          </p:cNvPicPr>
          <p:nvPr/>
        </p:nvPicPr>
        <p:blipFill>
          <a:blip r:embed="rId4"/>
          <a:stretch>
            <a:fillRect/>
          </a:stretch>
        </p:blipFill>
        <p:spPr>
          <a:xfrm>
            <a:off x="4109858" y="2109561"/>
            <a:ext cx="3736288" cy="3736288"/>
          </a:xfrm>
          <a:prstGeom prst="rect">
            <a:avLst/>
          </a:prstGeom>
        </p:spPr>
      </p:pic>
      <p:sp>
        <p:nvSpPr>
          <p:cNvPr id="8" name="Content Placeholder 2">
            <a:extLst>
              <a:ext uri="{FF2B5EF4-FFF2-40B4-BE49-F238E27FC236}">
                <a16:creationId xmlns:a16="http://schemas.microsoft.com/office/drawing/2014/main" id="{EBE092F7-84E7-BBD1-0BFD-B48D6C50EF28}"/>
              </a:ext>
            </a:extLst>
          </p:cNvPr>
          <p:cNvSpPr txBox="1">
            <a:spLocks/>
          </p:cNvSpPr>
          <p:nvPr/>
        </p:nvSpPr>
        <p:spPr>
          <a:xfrm>
            <a:off x="5145908" y="5923313"/>
            <a:ext cx="1605708" cy="431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solidFill>
                  <a:srgbClr val="12294D"/>
                </a:solidFill>
              </a:rPr>
              <a:t>Digital</a:t>
            </a:r>
          </a:p>
        </p:txBody>
      </p:sp>
      <p:sp>
        <p:nvSpPr>
          <p:cNvPr id="11" name="TextBox 10">
            <a:extLst>
              <a:ext uri="{FF2B5EF4-FFF2-40B4-BE49-F238E27FC236}">
                <a16:creationId xmlns:a16="http://schemas.microsoft.com/office/drawing/2014/main" id="{E90E5888-C61F-F7C7-2EBE-75C9D2DC3A06}"/>
              </a:ext>
            </a:extLst>
          </p:cNvPr>
          <p:cNvSpPr txBox="1"/>
          <p:nvPr/>
        </p:nvSpPr>
        <p:spPr>
          <a:xfrm>
            <a:off x="1058682" y="6385925"/>
            <a:ext cx="1943100" cy="707886"/>
          </a:xfrm>
          <a:prstGeom prst="rect">
            <a:avLst/>
          </a:prstGeom>
          <a:noFill/>
        </p:spPr>
        <p:txBody>
          <a:bodyPr wrap="square">
            <a:spAutoFit/>
          </a:bodyPr>
          <a:lstStyle/>
          <a:p>
            <a:pPr algn="ctr"/>
            <a:r>
              <a:rPr lang="en-US" sz="2000" dirty="0">
                <a:solidFill>
                  <a:srgbClr val="12294D"/>
                </a:solidFill>
              </a:rPr>
              <a:t>Postcards	</a:t>
            </a:r>
            <a:endParaRPr lang="en-US" sz="2000" dirty="0"/>
          </a:p>
        </p:txBody>
      </p:sp>
      <p:sp>
        <p:nvSpPr>
          <p:cNvPr id="4" name="Slide Number Placeholder 3">
            <a:extLst>
              <a:ext uri="{FF2B5EF4-FFF2-40B4-BE49-F238E27FC236}">
                <a16:creationId xmlns:a16="http://schemas.microsoft.com/office/drawing/2014/main" id="{A0FBEA57-AEE9-4478-839D-AA94B0E7D9A0}"/>
              </a:ext>
            </a:extLst>
          </p:cNvPr>
          <p:cNvSpPr>
            <a:spLocks noGrp="1"/>
          </p:cNvSpPr>
          <p:nvPr>
            <p:ph type="sldNum" sz="quarter" idx="12"/>
          </p:nvPr>
        </p:nvSpPr>
        <p:spPr>
          <a:xfrm>
            <a:off x="8628461" y="6385925"/>
            <a:ext cx="2743200" cy="365125"/>
          </a:xfrm>
        </p:spPr>
        <p:txBody>
          <a:bodyPr/>
          <a:lstStyle/>
          <a:p>
            <a:fld id="{8B611A08-BA57-CD43-9147-AF161E9CF4F6}" type="slidenum">
              <a:rPr lang="en-US" smtClean="0"/>
              <a:t>7</a:t>
            </a:fld>
            <a:endParaRPr lang="en-US" dirty="0"/>
          </a:p>
        </p:txBody>
      </p:sp>
    </p:spTree>
    <p:extLst>
      <p:ext uri="{BB962C8B-B14F-4D97-AF65-F5344CB8AC3E}">
        <p14:creationId xmlns:p14="http://schemas.microsoft.com/office/powerpoint/2010/main" val="1911738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AE349-77B6-80CA-C0AC-B68D374EF728}"/>
            </a:ext>
          </a:extLst>
        </p:cNvPr>
        <p:cNvGrpSpPr/>
        <p:nvPr/>
      </p:nvGrpSpPr>
      <p:grpSpPr>
        <a:xfrm>
          <a:off x="0" y="0"/>
          <a:ext cx="0" cy="0"/>
          <a:chOff x="0" y="0"/>
          <a:chExt cx="0" cy="0"/>
        </a:xfrm>
      </p:grpSpPr>
      <p:pic>
        <p:nvPicPr>
          <p:cNvPr id="3" name="Picture 2" descr="A person in a movie theater&#10;&#10;Description automatically generated">
            <a:extLst>
              <a:ext uri="{FF2B5EF4-FFF2-40B4-BE49-F238E27FC236}">
                <a16:creationId xmlns:a16="http://schemas.microsoft.com/office/drawing/2014/main" id="{18D81B72-4ECC-A158-122F-AFE039BB4601}"/>
              </a:ext>
            </a:extLst>
          </p:cNvPr>
          <p:cNvPicPr>
            <a:picLocks noChangeAspect="1"/>
          </p:cNvPicPr>
          <p:nvPr/>
        </p:nvPicPr>
        <p:blipFill>
          <a:blip r:embed="rId2"/>
          <a:stretch>
            <a:fillRect/>
          </a:stretch>
        </p:blipFill>
        <p:spPr>
          <a:xfrm>
            <a:off x="7351687" y="354261"/>
            <a:ext cx="4131201" cy="2976583"/>
          </a:xfrm>
          <a:prstGeom prst="rect">
            <a:avLst/>
          </a:prstGeom>
        </p:spPr>
      </p:pic>
      <p:pic>
        <p:nvPicPr>
          <p:cNvPr id="5" name="Picture 4" descr="A person sitting in a chair&#10;&#10;Description automatically generated">
            <a:extLst>
              <a:ext uri="{FF2B5EF4-FFF2-40B4-BE49-F238E27FC236}">
                <a16:creationId xmlns:a16="http://schemas.microsoft.com/office/drawing/2014/main" id="{919F96CB-C39B-BB62-9B4B-BFBBE507202C}"/>
              </a:ext>
            </a:extLst>
          </p:cNvPr>
          <p:cNvPicPr>
            <a:picLocks noChangeAspect="1"/>
          </p:cNvPicPr>
          <p:nvPr/>
        </p:nvPicPr>
        <p:blipFill>
          <a:blip r:embed="rId3"/>
          <a:stretch>
            <a:fillRect/>
          </a:stretch>
        </p:blipFill>
        <p:spPr>
          <a:xfrm>
            <a:off x="1174485" y="2991213"/>
            <a:ext cx="4548438" cy="3586914"/>
          </a:xfrm>
          <a:prstGeom prst="rect">
            <a:avLst/>
          </a:prstGeom>
        </p:spPr>
      </p:pic>
      <p:pic>
        <p:nvPicPr>
          <p:cNvPr id="6" name="Picture 5">
            <a:extLst>
              <a:ext uri="{FF2B5EF4-FFF2-40B4-BE49-F238E27FC236}">
                <a16:creationId xmlns:a16="http://schemas.microsoft.com/office/drawing/2014/main" id="{BF456C86-D534-0F1B-3E89-B9CDA35AF10D}"/>
              </a:ext>
            </a:extLst>
          </p:cNvPr>
          <p:cNvPicPr>
            <a:picLocks noChangeAspect="1"/>
          </p:cNvPicPr>
          <p:nvPr/>
        </p:nvPicPr>
        <p:blipFill>
          <a:blip r:embed="rId4"/>
          <a:stretch>
            <a:fillRect/>
          </a:stretch>
        </p:blipFill>
        <p:spPr>
          <a:xfrm>
            <a:off x="7500978" y="3330844"/>
            <a:ext cx="4131201" cy="2818684"/>
          </a:xfrm>
          <a:prstGeom prst="rect">
            <a:avLst/>
          </a:prstGeom>
        </p:spPr>
      </p:pic>
      <p:sp>
        <p:nvSpPr>
          <p:cNvPr id="2" name="Rectangle 1">
            <a:extLst>
              <a:ext uri="{FF2B5EF4-FFF2-40B4-BE49-F238E27FC236}">
                <a16:creationId xmlns:a16="http://schemas.microsoft.com/office/drawing/2014/main" id="{F75741D5-F5B8-69BE-BC8D-2D956A77231D}"/>
              </a:ext>
            </a:extLst>
          </p:cNvPr>
          <p:cNvSpPr/>
          <p:nvPr/>
        </p:nvSpPr>
        <p:spPr>
          <a:xfrm>
            <a:off x="0" y="0"/>
            <a:ext cx="6667500" cy="1173454"/>
          </a:xfrm>
          <a:prstGeom prst="rect">
            <a:avLst/>
          </a:prstGeom>
          <a:solidFill>
            <a:srgbClr val="122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11E59FAC-0BEC-3A1A-FE20-6493A8F7D839}"/>
              </a:ext>
            </a:extLst>
          </p:cNvPr>
          <p:cNvSpPr txBox="1">
            <a:spLocks/>
          </p:cNvSpPr>
          <p:nvPr/>
        </p:nvSpPr>
        <p:spPr>
          <a:xfrm>
            <a:off x="329620" y="0"/>
            <a:ext cx="593206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dirty="0">
                <a:solidFill>
                  <a:schemeClr val="bg1"/>
                </a:solidFill>
                <a:latin typeface="Open Sans"/>
                <a:ea typeface="Open Sans"/>
                <a:cs typeface="Open Sans"/>
              </a:rPr>
              <a:t>FAITH IN MOTION VIDEOS</a:t>
            </a:r>
            <a:endParaRPr lang="en-US" sz="3000" dirty="0">
              <a:solidFill>
                <a:schemeClr val="bg1"/>
              </a:solidFill>
              <a:latin typeface="Open Sans"/>
              <a:ea typeface="Open Sans"/>
              <a:cs typeface="Open Sans"/>
            </a:endParaRPr>
          </a:p>
        </p:txBody>
      </p:sp>
      <p:sp>
        <p:nvSpPr>
          <p:cNvPr id="4" name="Slide Number Placeholder 3">
            <a:extLst>
              <a:ext uri="{FF2B5EF4-FFF2-40B4-BE49-F238E27FC236}">
                <a16:creationId xmlns:a16="http://schemas.microsoft.com/office/drawing/2014/main" id="{3EA67616-751E-3757-CC2F-20BE1B613DE7}"/>
              </a:ext>
            </a:extLst>
          </p:cNvPr>
          <p:cNvSpPr>
            <a:spLocks noGrp="1"/>
          </p:cNvSpPr>
          <p:nvPr>
            <p:ph type="sldNum" sz="quarter" idx="12"/>
          </p:nvPr>
        </p:nvSpPr>
        <p:spPr/>
        <p:txBody>
          <a:bodyPr/>
          <a:lstStyle/>
          <a:p>
            <a:fld id="{8B611A08-BA57-CD43-9147-AF161E9CF4F6}" type="slidenum">
              <a:rPr lang="en-US" smtClean="0"/>
              <a:t>8</a:t>
            </a:fld>
            <a:endParaRPr lang="en-US"/>
          </a:p>
        </p:txBody>
      </p:sp>
      <p:sp>
        <p:nvSpPr>
          <p:cNvPr id="7" name="TextBox 6">
            <a:extLst>
              <a:ext uri="{FF2B5EF4-FFF2-40B4-BE49-F238E27FC236}">
                <a16:creationId xmlns:a16="http://schemas.microsoft.com/office/drawing/2014/main" id="{2399829C-185D-C943-25CE-5CA039B608C3}"/>
              </a:ext>
            </a:extLst>
          </p:cNvPr>
          <p:cNvSpPr txBox="1"/>
          <p:nvPr/>
        </p:nvSpPr>
        <p:spPr>
          <a:xfrm>
            <a:off x="329620" y="1269544"/>
            <a:ext cx="5932060" cy="1754326"/>
          </a:xfrm>
          <a:prstGeom prst="rect">
            <a:avLst/>
          </a:prstGeom>
          <a:noFill/>
        </p:spPr>
        <p:txBody>
          <a:bodyPr wrap="square" rtlCol="0">
            <a:spAutoFit/>
          </a:bodyPr>
          <a:lstStyle/>
          <a:p>
            <a:r>
              <a:rPr lang="en-US" dirty="0"/>
              <a:t>Interviewees included former foster parent and current Pastor Jim Crews who spoke to both church leaders and to congregations about the need for resources homes within the community; </a:t>
            </a:r>
            <a:r>
              <a:rPr lang="en-US" dirty="0" err="1"/>
              <a:t>Shalyee</a:t>
            </a:r>
            <a:r>
              <a:rPr lang="en-US" dirty="0"/>
              <a:t> a foster parent who is currently fostering multiple children discussing her experience; and </a:t>
            </a:r>
            <a:r>
              <a:rPr lang="en-US" dirty="0" err="1"/>
              <a:t>Jaci</a:t>
            </a:r>
            <a:r>
              <a:rPr lang="en-US" dirty="0"/>
              <a:t> Johnson from County of Ventura, Children &amp; Family Services</a:t>
            </a:r>
          </a:p>
        </p:txBody>
      </p:sp>
    </p:spTree>
    <p:extLst>
      <p:ext uri="{BB962C8B-B14F-4D97-AF65-F5344CB8AC3E}">
        <p14:creationId xmlns:p14="http://schemas.microsoft.com/office/powerpoint/2010/main" val="2050750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AFC48-951C-7316-6D87-63FE1DD90E50}"/>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DA550BDE-570C-8C45-0506-EE031DC6C916}"/>
              </a:ext>
            </a:extLst>
          </p:cNvPr>
          <p:cNvGrpSpPr/>
          <p:nvPr/>
        </p:nvGrpSpPr>
        <p:grpSpPr>
          <a:xfrm>
            <a:off x="3036676" y="453985"/>
            <a:ext cx="8964823" cy="5950030"/>
            <a:chOff x="1954587" y="63341"/>
            <a:chExt cx="10237413" cy="6794659"/>
          </a:xfrm>
        </p:grpSpPr>
        <p:pic>
          <p:nvPicPr>
            <p:cNvPr id="4" name="Picture 3" descr="A group of people making a heart with their hands&#10;&#10;Description automatically generated">
              <a:extLst>
                <a:ext uri="{FF2B5EF4-FFF2-40B4-BE49-F238E27FC236}">
                  <a16:creationId xmlns:a16="http://schemas.microsoft.com/office/drawing/2014/main" id="{81EFD648-034F-791B-16EB-E10E3722CEF6}"/>
                </a:ext>
              </a:extLst>
            </p:cNvPr>
            <p:cNvPicPr>
              <a:picLocks noChangeAspect="1"/>
            </p:cNvPicPr>
            <p:nvPr/>
          </p:nvPicPr>
          <p:blipFill>
            <a:blip r:embed="rId2"/>
            <a:stretch>
              <a:fillRect/>
            </a:stretch>
          </p:blipFill>
          <p:spPr>
            <a:xfrm>
              <a:off x="1954588" y="66531"/>
              <a:ext cx="3351338" cy="3351338"/>
            </a:xfrm>
            <a:prstGeom prst="rect">
              <a:avLst/>
            </a:prstGeom>
          </p:spPr>
        </p:pic>
        <p:pic>
          <p:nvPicPr>
            <p:cNvPr id="10" name="Picture 9" descr="A person holding a basketball&#10;&#10;Description automatically generated">
              <a:extLst>
                <a:ext uri="{FF2B5EF4-FFF2-40B4-BE49-F238E27FC236}">
                  <a16:creationId xmlns:a16="http://schemas.microsoft.com/office/drawing/2014/main" id="{CED7EFDA-C187-89ED-90B4-7DDB3571B278}"/>
                </a:ext>
              </a:extLst>
            </p:cNvPr>
            <p:cNvPicPr>
              <a:picLocks noChangeAspect="1"/>
            </p:cNvPicPr>
            <p:nvPr/>
          </p:nvPicPr>
          <p:blipFill rotWithShape="1">
            <a:blip r:embed="rId3"/>
            <a:srcRect l="1749"/>
            <a:stretch/>
          </p:blipFill>
          <p:spPr>
            <a:xfrm>
              <a:off x="1954587" y="3478679"/>
              <a:ext cx="6778165" cy="3379321"/>
            </a:xfrm>
            <a:prstGeom prst="rect">
              <a:avLst/>
            </a:prstGeom>
          </p:spPr>
        </p:pic>
        <p:pic>
          <p:nvPicPr>
            <p:cNvPr id="11" name="Picture 10" descr="A person and person holding a child&#10;&#10;Description automatically generated">
              <a:extLst>
                <a:ext uri="{FF2B5EF4-FFF2-40B4-BE49-F238E27FC236}">
                  <a16:creationId xmlns:a16="http://schemas.microsoft.com/office/drawing/2014/main" id="{0340E479-0858-1E0A-1A0A-51466E7B442D}"/>
                </a:ext>
              </a:extLst>
            </p:cNvPr>
            <p:cNvPicPr>
              <a:picLocks noChangeAspect="1"/>
            </p:cNvPicPr>
            <p:nvPr/>
          </p:nvPicPr>
          <p:blipFill>
            <a:blip r:embed="rId4"/>
            <a:stretch>
              <a:fillRect/>
            </a:stretch>
          </p:blipFill>
          <p:spPr>
            <a:xfrm>
              <a:off x="5381415" y="64962"/>
              <a:ext cx="3351338" cy="3351338"/>
            </a:xfrm>
            <a:prstGeom prst="rect">
              <a:avLst/>
            </a:prstGeom>
          </p:spPr>
        </p:pic>
        <p:pic>
          <p:nvPicPr>
            <p:cNvPr id="9" name="Picture 8" descr="A person holding a child in the air&#10;&#10;Description automatically generated">
              <a:extLst>
                <a:ext uri="{FF2B5EF4-FFF2-40B4-BE49-F238E27FC236}">
                  <a16:creationId xmlns:a16="http://schemas.microsoft.com/office/drawing/2014/main" id="{9581CE1F-5C79-134E-98AE-05839FADBA86}"/>
                </a:ext>
              </a:extLst>
            </p:cNvPr>
            <p:cNvPicPr>
              <a:picLocks noChangeAspect="1"/>
            </p:cNvPicPr>
            <p:nvPr/>
          </p:nvPicPr>
          <p:blipFill>
            <a:blip r:embed="rId5"/>
            <a:stretch>
              <a:fillRect/>
            </a:stretch>
          </p:blipFill>
          <p:spPr>
            <a:xfrm>
              <a:off x="8796918" y="63341"/>
              <a:ext cx="3395082" cy="3351471"/>
            </a:xfrm>
            <a:prstGeom prst="rect">
              <a:avLst/>
            </a:prstGeom>
          </p:spPr>
        </p:pic>
        <p:pic>
          <p:nvPicPr>
            <p:cNvPr id="12" name="Picture 11" descr="A person holding a child&#10;&#10;Description automatically generated">
              <a:extLst>
                <a:ext uri="{FF2B5EF4-FFF2-40B4-BE49-F238E27FC236}">
                  <a16:creationId xmlns:a16="http://schemas.microsoft.com/office/drawing/2014/main" id="{8FFD979A-F175-07E2-653F-97CE6666F4BE}"/>
                </a:ext>
              </a:extLst>
            </p:cNvPr>
            <p:cNvPicPr>
              <a:picLocks noChangeAspect="1"/>
            </p:cNvPicPr>
            <p:nvPr/>
          </p:nvPicPr>
          <p:blipFill>
            <a:blip r:embed="rId6"/>
            <a:stretch>
              <a:fillRect/>
            </a:stretch>
          </p:blipFill>
          <p:spPr>
            <a:xfrm>
              <a:off x="8796918" y="3478679"/>
              <a:ext cx="3395082" cy="3379321"/>
            </a:xfrm>
            <a:prstGeom prst="rect">
              <a:avLst/>
            </a:prstGeom>
          </p:spPr>
        </p:pic>
      </p:grpSp>
      <p:sp>
        <p:nvSpPr>
          <p:cNvPr id="14" name="TextBox 13">
            <a:extLst>
              <a:ext uri="{FF2B5EF4-FFF2-40B4-BE49-F238E27FC236}">
                <a16:creationId xmlns:a16="http://schemas.microsoft.com/office/drawing/2014/main" id="{55093B16-8AF8-B3BB-B1AB-9CEA0CD1C073}"/>
              </a:ext>
            </a:extLst>
          </p:cNvPr>
          <p:cNvSpPr txBox="1"/>
          <p:nvPr/>
        </p:nvSpPr>
        <p:spPr>
          <a:xfrm>
            <a:off x="-2247866" y="889880"/>
            <a:ext cx="7512050" cy="954107"/>
          </a:xfrm>
          <a:prstGeom prst="rect">
            <a:avLst/>
          </a:prstGeom>
          <a:noFill/>
        </p:spPr>
        <p:txBody>
          <a:bodyPr wrap="square">
            <a:spAutoFit/>
          </a:bodyPr>
          <a:lstStyle/>
          <a:p>
            <a:pPr algn="ctr"/>
            <a:r>
              <a:rPr lang="en-US" sz="2800" b="1" dirty="0">
                <a:solidFill>
                  <a:srgbClr val="7F174C"/>
                </a:solidFill>
                <a:latin typeface="Open Sans" panose="020B0606030504020204" pitchFamily="34" charset="0"/>
                <a:ea typeface="Open Sans" panose="020B0606030504020204" pitchFamily="34" charset="0"/>
                <a:cs typeface="Open Sans" panose="020B0606030504020204" pitchFamily="34" charset="0"/>
              </a:rPr>
              <a:t>PERMANENCY </a:t>
            </a:r>
          </a:p>
          <a:p>
            <a:pPr algn="ctr"/>
            <a:r>
              <a:rPr lang="en-US" sz="2800" b="1" dirty="0">
                <a:solidFill>
                  <a:srgbClr val="7F174C"/>
                </a:solidFill>
                <a:latin typeface="Open Sans" panose="020B0606030504020204" pitchFamily="34" charset="0"/>
                <a:ea typeface="Open Sans" panose="020B0606030504020204" pitchFamily="34" charset="0"/>
                <a:cs typeface="Open Sans" panose="020B0606030504020204" pitchFamily="34" charset="0"/>
              </a:rPr>
              <a:t>CREATIVE</a:t>
            </a:r>
          </a:p>
        </p:txBody>
      </p:sp>
      <p:sp>
        <p:nvSpPr>
          <p:cNvPr id="2" name="Slide Number Placeholder 1">
            <a:extLst>
              <a:ext uri="{FF2B5EF4-FFF2-40B4-BE49-F238E27FC236}">
                <a16:creationId xmlns:a16="http://schemas.microsoft.com/office/drawing/2014/main" id="{765FBEA8-7590-531E-00CD-F67383D8B1A0}"/>
              </a:ext>
            </a:extLst>
          </p:cNvPr>
          <p:cNvSpPr>
            <a:spLocks noGrp="1"/>
          </p:cNvSpPr>
          <p:nvPr>
            <p:ph type="sldNum" sz="quarter" idx="12"/>
          </p:nvPr>
        </p:nvSpPr>
        <p:spPr/>
        <p:txBody>
          <a:bodyPr/>
          <a:lstStyle/>
          <a:p>
            <a:fld id="{8B611A08-BA57-CD43-9147-AF161E9CF4F6}" type="slidenum">
              <a:rPr lang="en-US" smtClean="0"/>
              <a:t>9</a:t>
            </a:fld>
            <a:endParaRPr lang="en-US"/>
          </a:p>
        </p:txBody>
      </p:sp>
      <p:sp>
        <p:nvSpPr>
          <p:cNvPr id="6" name="TextBox 5">
            <a:extLst>
              <a:ext uri="{FF2B5EF4-FFF2-40B4-BE49-F238E27FC236}">
                <a16:creationId xmlns:a16="http://schemas.microsoft.com/office/drawing/2014/main" id="{D4F99F32-A51D-37DD-D94A-FA32C2520C15}"/>
              </a:ext>
            </a:extLst>
          </p:cNvPr>
          <p:cNvSpPr txBox="1"/>
          <p:nvPr/>
        </p:nvSpPr>
        <p:spPr>
          <a:xfrm>
            <a:off x="190501" y="2142777"/>
            <a:ext cx="2708062" cy="2031325"/>
          </a:xfrm>
          <a:prstGeom prst="rect">
            <a:avLst/>
          </a:prstGeom>
          <a:noFill/>
        </p:spPr>
        <p:txBody>
          <a:bodyPr wrap="square" rtlCol="0">
            <a:spAutoFit/>
          </a:bodyPr>
          <a:lstStyle/>
          <a:p>
            <a:r>
              <a:rPr lang="en-US" sz="1800" b="0" i="0" dirty="0">
                <a:solidFill>
                  <a:srgbClr val="505050"/>
                </a:solidFill>
                <a:effectLst/>
              </a:rPr>
              <a:t>Family and youth services are </a:t>
            </a:r>
            <a:r>
              <a:rPr lang="en-US" sz="1800" b="0" i="0" dirty="0" err="1">
                <a:solidFill>
                  <a:srgbClr val="505050"/>
                </a:solidFill>
                <a:effectLst/>
              </a:rPr>
              <a:t>focussed</a:t>
            </a:r>
            <a:r>
              <a:rPr lang="en-US" sz="1800" b="0" i="0" dirty="0">
                <a:solidFill>
                  <a:srgbClr val="505050"/>
                </a:solidFill>
                <a:effectLst/>
              </a:rPr>
              <a:t> on sharing that every child deserves permanency, and every family deserves to stay together whenever it is safe</a:t>
            </a:r>
            <a:endParaRPr lang="en-US" dirty="0"/>
          </a:p>
        </p:txBody>
      </p:sp>
    </p:spTree>
    <p:extLst>
      <p:ext uri="{BB962C8B-B14F-4D97-AF65-F5344CB8AC3E}">
        <p14:creationId xmlns:p14="http://schemas.microsoft.com/office/powerpoint/2010/main" val="32948620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7326</TotalTime>
  <Words>1334</Words>
  <Application>Microsoft Office PowerPoint</Application>
  <PresentationFormat>Widescreen</PresentationFormat>
  <Paragraphs>116</Paragraphs>
  <Slides>18</Slides>
  <Notes>2</Notes>
  <HiddenSlides>0</HiddenSlides>
  <MMClips>3</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5" baseType="lpstr">
      <vt:lpstr>Arial</vt:lpstr>
      <vt:lpstr>Calibri</vt:lpstr>
      <vt:lpstr>Calibri Light</vt:lpstr>
      <vt:lpstr>Open Sans</vt:lpstr>
      <vt:lpstr>Roboto</vt:lpstr>
      <vt:lpstr>Office Theme</vt:lpstr>
      <vt:lpstr>Packager Shell Object</vt:lpstr>
      <vt:lpstr>PowerPoint Presentation</vt:lpstr>
      <vt:lpstr>PowerPoint Presentation</vt:lpstr>
      <vt:lpstr>PowerPoint Presentation</vt:lpstr>
      <vt:lpstr>PowerPoint Presentation</vt:lpstr>
      <vt:lpstr>EBLAST 1</vt:lpstr>
      <vt:lpstr>EBLAST #2 TO RELIGIOUS LEADERS IN VENTURA COUNTY</vt:lpstr>
      <vt:lpstr>FAITH IN MOTION CREATIVE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RADIO HIGHLIGHTS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Keri Setnicka</dc:creator>
  <cp:lastModifiedBy>Sheena Kennedy</cp:lastModifiedBy>
  <cp:revision>4</cp:revision>
  <dcterms:created xsi:type="dcterms:W3CDTF">2022-05-04T17:04:12Z</dcterms:created>
  <dcterms:modified xsi:type="dcterms:W3CDTF">2024-03-18T15:10:27Z</dcterms:modified>
</cp:coreProperties>
</file>