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7104063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CB3D4"/>
    <a:srgbClr val="45BBE3"/>
    <a:srgbClr val="4454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8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9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A3187-6A91-4A2B-B50E-6E250998D5F5}" type="datetimeFigureOut">
              <a:rPr lang="en-GB" smtClean="0"/>
              <a:t>12/09/2023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4FF8-DC63-4EDD-B288-97C3CE018B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5249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A3187-6A91-4A2B-B50E-6E250998D5F5}" type="datetimeFigureOut">
              <a:rPr lang="en-GB" smtClean="0"/>
              <a:t>12/09/2023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4FF8-DC63-4EDD-B288-97C3CE018B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9343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A3187-6A91-4A2B-B50E-6E250998D5F5}" type="datetimeFigureOut">
              <a:rPr lang="en-GB" smtClean="0"/>
              <a:t>12/09/2023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4FF8-DC63-4EDD-B288-97C3CE018B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2864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A3187-6A91-4A2B-B50E-6E250998D5F5}" type="datetimeFigureOut">
              <a:rPr lang="en-GB" smtClean="0"/>
              <a:t>12/09/2023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4FF8-DC63-4EDD-B288-97C3CE018B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9807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A3187-6A91-4A2B-B50E-6E250998D5F5}" type="datetimeFigureOut">
              <a:rPr lang="en-GB" smtClean="0"/>
              <a:t>12/09/2023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4FF8-DC63-4EDD-B288-97C3CE018B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6606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A3187-6A91-4A2B-B50E-6E250998D5F5}" type="datetimeFigureOut">
              <a:rPr lang="en-GB" smtClean="0"/>
              <a:t>12/09/2023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4FF8-DC63-4EDD-B288-97C3CE018B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615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A3187-6A91-4A2B-B50E-6E250998D5F5}" type="datetimeFigureOut">
              <a:rPr lang="en-GB" smtClean="0"/>
              <a:t>12/09/2023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4FF8-DC63-4EDD-B288-97C3CE018B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2944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A3187-6A91-4A2B-B50E-6E250998D5F5}" type="datetimeFigureOut">
              <a:rPr lang="en-GB" smtClean="0"/>
              <a:t>12/09/2023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4FF8-DC63-4EDD-B288-97C3CE018B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0286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A3187-6A91-4A2B-B50E-6E250998D5F5}" type="datetimeFigureOut">
              <a:rPr lang="en-GB" smtClean="0"/>
              <a:t>12/09/2023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4FF8-DC63-4EDD-B288-97C3CE018B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8385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A3187-6A91-4A2B-B50E-6E250998D5F5}" type="datetimeFigureOut">
              <a:rPr lang="en-GB" smtClean="0"/>
              <a:t>12/09/2023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4FF8-DC63-4EDD-B288-97C3CE018B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3774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A3187-6A91-4A2B-B50E-6E250998D5F5}" type="datetimeFigureOut">
              <a:rPr lang="en-GB" smtClean="0"/>
              <a:t>12/09/2023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4FF8-DC63-4EDD-B288-97C3CE018B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1384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8A3187-6A91-4A2B-B50E-6E250998D5F5}" type="datetimeFigureOut">
              <a:rPr lang="en-GB" smtClean="0"/>
              <a:t>12/09/2023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914FF8-DC63-4EDD-B288-97C3CE018B43}" type="slidenum">
              <a:rPr lang="en-GB" smtClean="0"/>
              <a:t>‹#›</a:t>
            </a:fld>
            <a:endParaRPr lang="en-GB"/>
          </a:p>
        </p:txBody>
      </p:sp>
      <p:sp>
        <p:nvSpPr>
          <p:cNvPr id="7" name="MSIPCMContentMarking" descr="{&quot;HashCode&quot;:302568440,&quot;Placement&quot;:&quot;Footer&quot;,&quot;Top&quot;:519.343,&quot;Left&quot;:370.036072,&quot;SlideWidth&quot;:960,&quot;SlideHeight&quot;:540}">
            <a:extLst>
              <a:ext uri="{FF2B5EF4-FFF2-40B4-BE49-F238E27FC236}">
                <a16:creationId xmlns:a16="http://schemas.microsoft.com/office/drawing/2014/main" id="{CC4F224C-0588-9EC2-6C75-99F9D98A7E43}"/>
              </a:ext>
            </a:extLst>
          </p:cNvPr>
          <p:cNvSpPr txBox="1"/>
          <p:nvPr userDrawn="1"/>
        </p:nvSpPr>
        <p:spPr>
          <a:xfrm>
            <a:off x="4699458" y="6595656"/>
            <a:ext cx="2793084" cy="2623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sz="1000">
                <a:solidFill>
                  <a:srgbClr val="008000"/>
                </a:solidFill>
                <a:latin typeface="Calibri" panose="020F0502020204030204" pitchFamily="34" charset="0"/>
              </a:rPr>
              <a:t>THALES GROUP LIMITED DISTRIBUTION - SCOPE </a:t>
            </a:r>
            <a:endParaRPr lang="es-ES" sz="1000">
              <a:solidFill>
                <a:srgbClr val="008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8459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person sitting on a rock looking at a large triangle&#10;&#10;Description automatically generated">
            <a:extLst>
              <a:ext uri="{FF2B5EF4-FFF2-40B4-BE49-F238E27FC236}">
                <a16:creationId xmlns:a16="http://schemas.microsoft.com/office/drawing/2014/main" id="{8D376BEE-2DB5-EB6C-394E-6B747BE9A9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2414" y="-1"/>
            <a:ext cx="9463866" cy="6858001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469039" y="-1"/>
            <a:ext cx="5722961" cy="6872059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6709135" y="129208"/>
            <a:ext cx="5240742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err="1">
                <a:solidFill>
                  <a:schemeClr val="bg1"/>
                </a:solidFill>
              </a:rPr>
              <a:t>CipherTrust</a:t>
            </a:r>
            <a:r>
              <a:rPr lang="en-GB" sz="3600" dirty="0">
                <a:solidFill>
                  <a:schemeClr val="bg1"/>
                </a:solidFill>
              </a:rPr>
              <a:t> Always-On Campaign</a:t>
            </a:r>
          </a:p>
          <a:p>
            <a:r>
              <a:rPr lang="en-GB" sz="2400" dirty="0">
                <a:solidFill>
                  <a:schemeClr val="bg1"/>
                </a:solidFill>
              </a:rPr>
              <a:t>Take control of your data universe</a:t>
            </a:r>
          </a:p>
          <a:p>
            <a:endParaRPr lang="en-GB" sz="2400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Marketing promotion campaign to target the fortune 1000 accounts globally using digital marketing. Tactics included ABM &amp; </a:t>
            </a:r>
            <a:r>
              <a:rPr lang="en-US" dirty="0" err="1">
                <a:solidFill>
                  <a:schemeClr val="bg1"/>
                </a:solidFill>
              </a:rPr>
              <a:t>Linkedin</a:t>
            </a:r>
            <a:r>
              <a:rPr lang="en-US" dirty="0">
                <a:solidFill>
                  <a:schemeClr val="bg1"/>
                </a:solidFill>
              </a:rPr>
              <a:t> Ads, Content Syndication, Nurture email series, Direct Mail offer, virtual ABM events to drive Thales awareness and engagement throughout the audience.</a:t>
            </a:r>
            <a:br>
              <a:rPr lang="en-US" dirty="0">
                <a:solidFill>
                  <a:schemeClr val="bg1"/>
                </a:solidFill>
              </a:rPr>
            </a:br>
            <a:endParaRPr lang="en-GB" dirty="0">
              <a:solidFill>
                <a:schemeClr val="bg1"/>
              </a:solidFill>
            </a:endParaRPr>
          </a:p>
          <a:p>
            <a:r>
              <a:rPr lang="en-GB" sz="2400" dirty="0">
                <a:solidFill>
                  <a:schemeClr val="bg1"/>
                </a:solidFill>
              </a:rPr>
              <a:t>Results</a:t>
            </a:r>
            <a:endParaRPr lang="en-GB" sz="16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</a:rPr>
              <a:t>2165 accounts targeted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</a:rPr>
              <a:t>2.8M+ impressions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</a:rPr>
              <a:t>50% of accounts clicked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</a:rPr>
              <a:t>739 new accounts on-site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</a:rPr>
              <a:t>78% accounts "lifted" (increased engagement in the timeframe of the campaign)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</a:rPr>
              <a:t>408 accounts transitioning to the MQA stage  (marketing qualified accounts)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err="1">
                <a:solidFill>
                  <a:schemeClr val="bg1"/>
                </a:solidFill>
              </a:rPr>
              <a:t>CipherTrust</a:t>
            </a:r>
            <a:r>
              <a:rPr lang="en-US" sz="1400" dirty="0">
                <a:solidFill>
                  <a:schemeClr val="bg1"/>
                </a:solidFill>
              </a:rPr>
              <a:t> pipeline increased by 26% YoY</a:t>
            </a:r>
            <a:br>
              <a:rPr lang="en-US" sz="1400" dirty="0">
                <a:solidFill>
                  <a:schemeClr val="bg1"/>
                </a:solidFill>
              </a:rPr>
            </a:br>
            <a:endParaRPr lang="en-GB" sz="1400" dirty="0">
              <a:solidFill>
                <a:schemeClr val="bg1"/>
              </a:solidFill>
            </a:endParaRPr>
          </a:p>
          <a:p>
            <a:r>
              <a:rPr lang="en-GB" sz="1400" dirty="0">
                <a:solidFill>
                  <a:schemeClr val="bg1"/>
                </a:solidFill>
              </a:rPr>
              <a:t>https://www6.thalesgroup.com/yourdatauniverse</a:t>
            </a:r>
          </a:p>
          <a:p>
            <a:endParaRPr lang="en-GB" sz="1400" dirty="0">
              <a:solidFill>
                <a:schemeClr val="bg1"/>
              </a:solidFill>
            </a:endParaRPr>
          </a:p>
        </p:txBody>
      </p:sp>
      <p:pic>
        <p:nvPicPr>
          <p:cNvPr id="1026" name="Picture 2" descr="Cloud Protection &amp; Licensing Solutions | Thale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123" y="477673"/>
            <a:ext cx="2173532" cy="495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A77ED552-56D9-1CED-7FE1-70F9D90D1E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8102" y="3573589"/>
            <a:ext cx="1291072" cy="14142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02771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116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Gemalto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Owen Christopher</dc:creator>
  <cp:lastModifiedBy>TOUTLEMONDE Elsa</cp:lastModifiedBy>
  <cp:revision>10</cp:revision>
  <dcterms:created xsi:type="dcterms:W3CDTF">2022-08-02T10:56:17Z</dcterms:created>
  <dcterms:modified xsi:type="dcterms:W3CDTF">2023-09-12T16:00:24Z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c6c1d335-5221-4a6a-889f-c684b2c8474c_Enabled">
    <vt:lpwstr>true</vt:lpwstr>
  </property>
  <property fmtid="{D5CDD505-2E9C-101B-9397-08002B2CF9AE}" pid="3" name="MSIP_Label_c6c1d335-5221-4a6a-889f-c684b2c8474c_SetDate">
    <vt:lpwstr>2023-09-12T16:00:11Z</vt:lpwstr>
  </property>
  <property fmtid="{D5CDD505-2E9C-101B-9397-08002B2CF9AE}" pid="4" name="MSIP_Label_c6c1d335-5221-4a6a-889f-c684b2c8474c_Method">
    <vt:lpwstr>Standard</vt:lpwstr>
  </property>
  <property fmtid="{D5CDD505-2E9C-101B-9397-08002B2CF9AE}" pid="5" name="MSIP_Label_c6c1d335-5221-4a6a-889f-c684b2c8474c_Name">
    <vt:lpwstr>DIS Limited Distribution Scope</vt:lpwstr>
  </property>
  <property fmtid="{D5CDD505-2E9C-101B-9397-08002B2CF9AE}" pid="6" name="MSIP_Label_c6c1d335-5221-4a6a-889f-c684b2c8474c_SiteId">
    <vt:lpwstr>6e603289-5e46-4e26-ac7c-03a85420a9a5</vt:lpwstr>
  </property>
  <property fmtid="{D5CDD505-2E9C-101B-9397-08002B2CF9AE}" pid="7" name="MSIP_Label_c6c1d335-5221-4a6a-889f-c684b2c8474c_ActionId">
    <vt:lpwstr>f4083966-ce72-4dff-809f-20c15093eaa1</vt:lpwstr>
  </property>
  <property fmtid="{D5CDD505-2E9C-101B-9397-08002B2CF9AE}" pid="8" name="MSIP_Label_c6c1d335-5221-4a6a-889f-c684b2c8474c_ContentBits">
    <vt:lpwstr>3</vt:lpwstr>
  </property>
</Properties>
</file>