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24" r:id="rId2"/>
    <p:sldId id="2890" r:id="rId3"/>
    <p:sldId id="2893" r:id="rId4"/>
    <p:sldId id="2894" r:id="rId5"/>
    <p:sldId id="2889" r:id="rId6"/>
    <p:sldId id="2885" r:id="rId7"/>
    <p:sldId id="2891" r:id="rId8"/>
    <p:sldId id="288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B0AD02-7074-9626-6436-60B64318DED9}" name="Jack Vielbig" initials="JV" userId="S::jack.vielbig@consortium-media.com::baf5297c-2206-4a69-a305-8f765c88c15b" providerId="AD"/>
  <p188:author id="{027F13C1-B1BE-2BF1-6AD2-33CCD8D686D9}" name="Sheena Kennedy" initials="SK" userId="S::sheena.kennedy@consortium-media.com::0cc603f0-6c64-4aef-bc25-ed644ccf685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8AE962-5B75-4127-833D-90019898787A}" v="59" dt="2024-03-15T15:29:59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ena Kennedy" userId="S::sheena.kennedy@consortium-media.com::0cc603f0-6c64-4aef-bc25-ed644ccf6859" providerId="AD" clId="Web-{AB8AE962-5B75-4127-833D-90019898787A}"/>
    <pc:docChg chg="modSld">
      <pc:chgData name="Sheena Kennedy" userId="S::sheena.kennedy@consortium-media.com::0cc603f0-6c64-4aef-bc25-ed644ccf6859" providerId="AD" clId="Web-{AB8AE962-5B75-4127-833D-90019898787A}" dt="2024-03-15T15:29:59.732" v="34" actId="1076"/>
      <pc:docMkLst>
        <pc:docMk/>
      </pc:docMkLst>
      <pc:sldChg chg="modSp">
        <pc:chgData name="Sheena Kennedy" userId="S::sheena.kennedy@consortium-media.com::0cc603f0-6c64-4aef-bc25-ed644ccf6859" providerId="AD" clId="Web-{AB8AE962-5B75-4127-833D-90019898787A}" dt="2024-03-15T15:29:59.732" v="34" actId="1076"/>
        <pc:sldMkLst>
          <pc:docMk/>
          <pc:sldMk cId="741776187" sldId="2824"/>
        </pc:sldMkLst>
        <pc:spChg chg="mod">
          <ac:chgData name="Sheena Kennedy" userId="S::sheena.kennedy@consortium-media.com::0cc603f0-6c64-4aef-bc25-ed644ccf6859" providerId="AD" clId="Web-{AB8AE962-5B75-4127-833D-90019898787A}" dt="2024-03-15T15:29:59.732" v="34" actId="1076"/>
          <ac:spMkLst>
            <pc:docMk/>
            <pc:sldMk cId="741776187" sldId="2824"/>
            <ac:spMk id="2" creationId="{8D1EA82C-99A6-EB2B-3438-C67FF5802FA7}"/>
          </ac:spMkLst>
        </pc:spChg>
        <pc:spChg chg="mod">
          <ac:chgData name="Sheena Kennedy" userId="S::sheena.kennedy@consortium-media.com::0cc603f0-6c64-4aef-bc25-ed644ccf6859" providerId="AD" clId="Web-{AB8AE962-5B75-4127-833D-90019898787A}" dt="2024-03-15T15:27:54.400" v="17" actId="1076"/>
          <ac:spMkLst>
            <pc:docMk/>
            <pc:sldMk cId="741776187" sldId="2824"/>
            <ac:spMk id="8" creationId="{0450028B-9F8C-6B49-4F00-1941E7C2FC94}"/>
          </ac:spMkLst>
        </pc:spChg>
      </pc:sldChg>
    </pc:docChg>
  </pc:docChgLst>
  <pc:docChgLst>
    <pc:chgData name="Ethan Koerten" userId="S::ethan@consortium-media.com::7569e703-62f9-418d-950a-3cefc7a1c41c" providerId="AD" clId="Web-{5F769B7C-ABC3-4EAB-9EDB-62B1334F536F}"/>
    <pc:docChg chg="modSld">
      <pc:chgData name="Ethan Koerten" userId="S::ethan@consortium-media.com::7569e703-62f9-418d-950a-3cefc7a1c41c" providerId="AD" clId="Web-{5F769B7C-ABC3-4EAB-9EDB-62B1334F536F}" dt="2024-03-13T14:27:23.660" v="33" actId="20577"/>
      <pc:docMkLst>
        <pc:docMk/>
      </pc:docMkLst>
      <pc:sldChg chg="addSp delSp modSp">
        <pc:chgData name="Ethan Koerten" userId="S::ethan@consortium-media.com::7569e703-62f9-418d-950a-3cefc7a1c41c" providerId="AD" clId="Web-{5F769B7C-ABC3-4EAB-9EDB-62B1334F536F}" dt="2024-03-13T14:27:23.660" v="33" actId="20577"/>
        <pc:sldMkLst>
          <pc:docMk/>
          <pc:sldMk cId="2258185817" sldId="2893"/>
        </pc:sldMkLst>
        <pc:spChg chg="mod">
          <ac:chgData name="Ethan Koerten" userId="S::ethan@consortium-media.com::7569e703-62f9-418d-950a-3cefc7a1c41c" providerId="AD" clId="Web-{5F769B7C-ABC3-4EAB-9EDB-62B1334F536F}" dt="2024-03-13T14:27:23.660" v="33" actId="20577"/>
          <ac:spMkLst>
            <pc:docMk/>
            <pc:sldMk cId="2258185817" sldId="2893"/>
            <ac:spMk id="2" creationId="{3BFEB97E-FC48-9C00-4552-67AA4CA242E1}"/>
          </ac:spMkLst>
        </pc:spChg>
        <pc:spChg chg="mod">
          <ac:chgData name="Ethan Koerten" userId="S::ethan@consortium-media.com::7569e703-62f9-418d-950a-3cefc7a1c41c" providerId="AD" clId="Web-{5F769B7C-ABC3-4EAB-9EDB-62B1334F536F}" dt="2024-03-13T14:24:18.599" v="8" actId="1076"/>
          <ac:spMkLst>
            <pc:docMk/>
            <pc:sldMk cId="2258185817" sldId="2893"/>
            <ac:spMk id="12" creationId="{F3D84EF5-A36D-DB1A-2120-134408C9FEED}"/>
          </ac:spMkLst>
        </pc:spChg>
        <pc:picChg chg="add del mod">
          <ac:chgData name="Ethan Koerten" userId="S::ethan@consortium-media.com::7569e703-62f9-418d-950a-3cefc7a1c41c" providerId="AD" clId="Web-{5F769B7C-ABC3-4EAB-9EDB-62B1334F536F}" dt="2024-03-13T14:26:13.405" v="9"/>
          <ac:picMkLst>
            <pc:docMk/>
            <pc:sldMk cId="2258185817" sldId="2893"/>
            <ac:picMk id="4" creationId="{F4F47F2E-FE59-79B2-EA60-8AAE0916E5AA}"/>
          </ac:picMkLst>
        </pc:picChg>
        <pc:picChg chg="add del mod">
          <ac:chgData name="Ethan Koerten" userId="S::ethan@consortium-media.com::7569e703-62f9-418d-950a-3cefc7a1c41c" providerId="AD" clId="Web-{5F769B7C-ABC3-4EAB-9EDB-62B1334F536F}" dt="2024-03-13T14:26:44.266" v="18"/>
          <ac:picMkLst>
            <pc:docMk/>
            <pc:sldMk cId="2258185817" sldId="2893"/>
            <ac:picMk id="5" creationId="{82756E50-968C-44F7-6EA9-8E51EFDE1038}"/>
          </ac:picMkLst>
        </pc:picChg>
        <pc:picChg chg="add mod">
          <ac:chgData name="Ethan Koerten" userId="S::ethan@consortium-media.com::7569e703-62f9-418d-950a-3cefc7a1c41c" providerId="AD" clId="Web-{5F769B7C-ABC3-4EAB-9EDB-62B1334F536F}" dt="2024-03-13T14:26:48.345" v="19" actId="1076"/>
          <ac:picMkLst>
            <pc:docMk/>
            <pc:sldMk cId="2258185817" sldId="2893"/>
            <ac:picMk id="6" creationId="{1DDF67BB-25F1-4457-1157-01E3F5388303}"/>
          </ac:picMkLst>
        </pc:picChg>
        <pc:picChg chg="del">
          <ac:chgData name="Ethan Koerten" userId="S::ethan@consortium-media.com::7569e703-62f9-418d-950a-3cefc7a1c41c" providerId="AD" clId="Web-{5F769B7C-ABC3-4EAB-9EDB-62B1334F536F}" dt="2024-03-13T14:24:00.613" v="0"/>
          <ac:picMkLst>
            <pc:docMk/>
            <pc:sldMk cId="2258185817" sldId="2893"/>
            <ac:picMk id="14" creationId="{309C0E76-F5FE-EC80-A528-20A7C1CF5F0A}"/>
          </ac:picMkLst>
        </pc:picChg>
      </pc:sldChg>
    </pc:docChg>
  </pc:docChgLst>
  <pc:docChgLst>
    <pc:chgData name="Ethan Koerten" userId="S::ethan@consortium-media.com::7569e703-62f9-418d-950a-3cefc7a1c41c" providerId="AD" clId="Web-{296FFFC7-2A3E-41D1-8718-4FCB17251F42}"/>
    <pc:docChg chg="addSld modSld">
      <pc:chgData name="Ethan Koerten" userId="S::ethan@consortium-media.com::7569e703-62f9-418d-950a-3cefc7a1c41c" providerId="AD" clId="Web-{296FFFC7-2A3E-41D1-8718-4FCB17251F42}" dt="2024-03-13T14:14:54.125" v="9" actId="1076"/>
      <pc:docMkLst>
        <pc:docMk/>
      </pc:docMkLst>
      <pc:sldChg chg="addSp delSp modSp">
        <pc:chgData name="Ethan Koerten" userId="S::ethan@consortium-media.com::7569e703-62f9-418d-950a-3cefc7a1c41c" providerId="AD" clId="Web-{296FFFC7-2A3E-41D1-8718-4FCB17251F42}" dt="2024-03-13T14:14:54.125" v="9" actId="1076"/>
        <pc:sldMkLst>
          <pc:docMk/>
          <pc:sldMk cId="2258185817" sldId="2893"/>
        </pc:sldMkLst>
        <pc:spChg chg="mod">
          <ac:chgData name="Ethan Koerten" userId="S::ethan@consortium-media.com::7569e703-62f9-418d-950a-3cefc7a1c41c" providerId="AD" clId="Web-{296FFFC7-2A3E-41D1-8718-4FCB17251F42}" dt="2024-03-13T14:14:37.843" v="6" actId="20577"/>
          <ac:spMkLst>
            <pc:docMk/>
            <pc:sldMk cId="2258185817" sldId="2893"/>
            <ac:spMk id="9" creationId="{FEB8E162-894C-A42E-4221-0BD3F20693DB}"/>
          </ac:spMkLst>
        </pc:spChg>
        <pc:picChg chg="add mod">
          <ac:chgData name="Ethan Koerten" userId="S::ethan@consortium-media.com::7569e703-62f9-418d-950a-3cefc7a1c41c" providerId="AD" clId="Web-{296FFFC7-2A3E-41D1-8718-4FCB17251F42}" dt="2024-03-13T14:14:54.125" v="9" actId="1076"/>
          <ac:picMkLst>
            <pc:docMk/>
            <pc:sldMk cId="2258185817" sldId="2893"/>
            <ac:picMk id="3" creationId="{9B76D9BB-B5EA-10E8-90D6-5B6FEDD10639}"/>
          </ac:picMkLst>
        </pc:picChg>
        <pc:picChg chg="del">
          <ac:chgData name="Ethan Koerten" userId="S::ethan@consortium-media.com::7569e703-62f9-418d-950a-3cefc7a1c41c" providerId="AD" clId="Web-{296FFFC7-2A3E-41D1-8718-4FCB17251F42}" dt="2024-03-13T14:14:32.046" v="1"/>
          <ac:picMkLst>
            <pc:docMk/>
            <pc:sldMk cId="2258185817" sldId="2893"/>
            <ac:picMk id="18" creationId="{80C62D4B-A4AC-49A0-1F25-7BDCE628D273}"/>
          </ac:picMkLst>
        </pc:picChg>
      </pc:sldChg>
      <pc:sldChg chg="add replId">
        <pc:chgData name="Ethan Koerten" userId="S::ethan@consortium-media.com::7569e703-62f9-418d-950a-3cefc7a1c41c" providerId="AD" clId="Web-{296FFFC7-2A3E-41D1-8718-4FCB17251F42}" dt="2024-03-13T14:07:37.034" v="0"/>
        <pc:sldMkLst>
          <pc:docMk/>
          <pc:sldMk cId="1947844414" sldId="2894"/>
        </pc:sldMkLst>
      </pc:sldChg>
    </pc:docChg>
  </pc:docChgLst>
  <pc:docChgLst>
    <pc:chgData name="Sheena Kennedy" userId="0cc603f0-6c64-4aef-bc25-ed644ccf6859" providerId="ADAL" clId="{7C7D297D-AC3C-4E00-9D34-2DC0755DF1AB}"/>
    <pc:docChg chg="modSld">
      <pc:chgData name="Sheena Kennedy" userId="0cc603f0-6c64-4aef-bc25-ed644ccf6859" providerId="ADAL" clId="{7C7D297D-AC3C-4E00-9D34-2DC0755DF1AB}" dt="2024-03-12T21:24:55.416" v="11" actId="255"/>
      <pc:docMkLst>
        <pc:docMk/>
      </pc:docMkLst>
      <pc:sldChg chg="modSp mod">
        <pc:chgData name="Sheena Kennedy" userId="0cc603f0-6c64-4aef-bc25-ed644ccf6859" providerId="ADAL" clId="{7C7D297D-AC3C-4E00-9D34-2DC0755DF1AB}" dt="2024-03-12T21:24:55.416" v="11" actId="255"/>
        <pc:sldMkLst>
          <pc:docMk/>
          <pc:sldMk cId="741776187" sldId="2824"/>
        </pc:sldMkLst>
        <pc:spChg chg="mod">
          <ac:chgData name="Sheena Kennedy" userId="0cc603f0-6c64-4aef-bc25-ed644ccf6859" providerId="ADAL" clId="{7C7D297D-AC3C-4E00-9D34-2DC0755DF1AB}" dt="2024-03-12T21:24:55.416" v="11" actId="255"/>
          <ac:spMkLst>
            <pc:docMk/>
            <pc:sldMk cId="741776187" sldId="2824"/>
            <ac:spMk id="4" creationId="{B3E7ABDA-DCE9-8A8D-F73D-3C255FD20A03}"/>
          </ac:spMkLst>
        </pc:spChg>
        <pc:spChg chg="mod">
          <ac:chgData name="Sheena Kennedy" userId="0cc603f0-6c64-4aef-bc25-ed644ccf6859" providerId="ADAL" clId="{7C7D297D-AC3C-4E00-9D34-2DC0755DF1AB}" dt="2024-03-12T21:24:44" v="10" actId="1076"/>
          <ac:spMkLst>
            <pc:docMk/>
            <pc:sldMk cId="741776187" sldId="2824"/>
            <ac:spMk id="8" creationId="{0450028B-9F8C-6B49-4F00-1941E7C2FC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556EF-8ABA-4FAF-A835-02656D6D400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2ABD1-CA3F-46F9-95D1-B4E8B1A0E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7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2773B-4C7E-4AD3-AF8B-0A1FC90135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2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3D1A-B60F-65D7-FA7A-9611019EB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5CC22-8C12-6534-3DAB-03AAD248F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0017E-26CC-9A0A-E9C0-682EF73F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58C62-B9A9-1B5A-F103-D1E926A3C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B8ED-2807-7918-7C70-5EF5494C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17B9-06DF-45B4-6A83-57C24E50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5A7CF-E586-7985-293B-B74D98AAC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D2333-66CE-72B5-BC92-F1C4EA4E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4D74D-52D6-69BD-01BB-6DAE84B5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85B79-EC13-0D18-7BF2-2887B026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0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FD617-D45A-9C56-659D-644E36891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5EB44-175F-D0CE-550C-B64DA4989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CC828-4E9F-E544-816F-512E50639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82DDC-A1E4-C4A9-A9D7-C0FD6CFA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6C30A-7A0E-13D1-B695-4875411B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3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82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D2F1-8A70-4E80-8521-44EE225B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2E37-F514-1901-A2F1-9A9740BC6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DB302-39E8-416D-3E84-1A1BA96CC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0B51D-C2A9-5095-FEDD-EC46F7BC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4AA2A-0F82-A297-E0BB-91CADC75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0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8D29F-503B-AAE0-6353-53CF523F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67AFA-1FBA-DF6F-2AB3-E9FC299BF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A1C-B2B2-5234-C00C-ED830A6C2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FCCCF-099F-3F20-6350-DBF88878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37403-30E4-05E6-130B-C7ACF12D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3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BD001-0CC9-5AC1-5FF5-FF1D1162D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AE9A2-0FC4-41F9-F163-2201662EF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9D2AC-E3F3-2087-F28F-DB9B4915B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AD141-BBD8-A273-81BB-79D291D2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D74ED-8C1A-30F9-6C68-A97F7E01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4D411-5F19-85ED-BB14-B5ABBFCE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0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F3B96-575C-6F88-A217-7BC3250E2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D612A-F12E-1F0A-3754-FE6C9B9EE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52AB0-95AF-3247-07F4-F3E9F977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987DF-71B7-B539-75C4-926B65557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D9B0CD-7776-C8F5-885B-3F657EBA4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BC179F-4C3E-8BB9-DD22-F1624B6AE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EF7453-8406-6E3D-2CA5-5FF5CAAB5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C8CF98-3EF0-CE81-A260-4279873B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3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6115E-6D87-741A-BB12-E3D5E795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ED695-464F-7629-47BB-5741831F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C6789-C390-948E-45F8-0EDA796EC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2C1D6-7BF3-6C6C-0140-4414BF3C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3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06C09-6710-05D1-4440-33CB8FF9B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A7369-F65F-C23D-ACF6-75833624A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D2D7B-ED07-8D4D-8102-86957A85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85763-CBDC-01DC-06A6-3157A24E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2A836-8D68-4E0F-BECF-AB16B43E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6DDED-134B-CB80-7C90-E3DDFE256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6F433-6028-64AE-C035-DBEFBC93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CD67F-CCED-5505-BF9E-E969D3767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17117-5D56-CB08-BC77-00CFD96C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73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8B4FE-4926-C223-22AB-5B24E1A5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B39719-C618-3AF9-3408-3F909A0A4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96782-9C71-48FA-4C4C-E0B94A4D8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1837A-FF93-87D3-3A89-A3FD4E5FF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FEB34-4456-9BF9-7EBD-181CE1DB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9AFAC-82D0-71C7-1156-F8684498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CE556-391B-37DD-E939-F73FAD499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0151E-58A7-E898-8708-65B148E3A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E0FD6-F13F-5B35-158E-518264378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0CCDC-D9B6-4753-8CCC-EA5A2EF6EF72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4AADC-1C2A-FC67-D3FD-3B149FD32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463EE-E589-3054-8BEC-5510353AC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64466-C1C8-476D-A7A0-14AFBF5A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3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ricountyhrcc.org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jobconnectvc.org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E7ABDA-DCE9-8A8D-F73D-3C255FD20A03}"/>
              </a:ext>
            </a:extLst>
          </p:cNvPr>
          <p:cNvSpPr txBox="1"/>
          <p:nvPr/>
        </p:nvSpPr>
        <p:spPr>
          <a:xfrm>
            <a:off x="603517" y="916050"/>
            <a:ext cx="11069077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All campaigns included robust organic social campaigns on FB, IG &amp; LI and carefully curated copywriting and creative married with a balanced media plan, using digital and traditional channels, to target specific community groups and businesses. </a:t>
            </a:r>
          </a:p>
          <a:p>
            <a:endParaRPr lang="en-US" sz="9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Campaigns were in English/Spanish (and Mixteco on radio).  Reaching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high-census, low-income areas with diverse populations</a:t>
            </a:r>
            <a:r>
              <a:rPr lang="en-US" sz="2400" b="1">
                <a:solidFill>
                  <a:schemeClr val="accent1"/>
                </a:solidFill>
                <a:latin typeface="Calibri" panose="020F0502020204030204" pitchFamily="34" charset="0"/>
              </a:rPr>
              <a:t>.</a:t>
            </a:r>
          </a:p>
          <a:p>
            <a:endParaRPr lang="en-US"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25E1AA-43D3-3268-437A-E853E6A1FBEE}"/>
              </a:ext>
            </a:extLst>
          </p:cNvPr>
          <p:cNvSpPr/>
          <p:nvPr/>
        </p:nvSpPr>
        <p:spPr>
          <a:xfrm>
            <a:off x="149" y="-1"/>
            <a:ext cx="12191702" cy="95410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57B31-7C73-900F-7F11-359661CEEB2A}"/>
              </a:ext>
            </a:extLst>
          </p:cNvPr>
          <p:cNvSpPr txBox="1"/>
          <p:nvPr/>
        </p:nvSpPr>
        <p:spPr>
          <a:xfrm>
            <a:off x="35861" y="-38057"/>
            <a:ext cx="12108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Public Outreach Program for Workforce Development in Ventura County </a:t>
            </a:r>
          </a:p>
          <a:p>
            <a:pPr algn="ctr"/>
            <a:r>
              <a:rPr lang="en-US" sz="2800" b="1">
                <a:solidFill>
                  <a:schemeClr val="bg1"/>
                </a:solidFill>
              </a:rPr>
              <a:t>by Consortium Media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1EA82C-99A6-EB2B-3438-C67FF5802FA7}"/>
              </a:ext>
            </a:extLst>
          </p:cNvPr>
          <p:cNvSpPr txBox="1"/>
          <p:nvPr/>
        </p:nvSpPr>
        <p:spPr>
          <a:xfrm>
            <a:off x="607860" y="2957234"/>
            <a:ext cx="10721591" cy="1892826"/>
          </a:xfrm>
          <a:prstGeom prst="rect">
            <a:avLst/>
          </a:prstGeom>
          <a:noFill/>
        </p:spPr>
        <p:txBody>
          <a:bodyPr wrap="square" lIns="91440" tIns="45720" rIns="91440" bIns="45720" numCol="2" anchor="t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JOB CONNECT</a:t>
            </a:r>
            <a:endParaRPr lang="en-US" sz="1600" dirty="0">
              <a:solidFill>
                <a:srgbClr val="002060"/>
              </a:solidFill>
              <a:cs typeface="Calibri" panose="020F0502020204030204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VENTURA COUNTY WORKS</a:t>
            </a:r>
            <a:endParaRPr lang="en-US" sz="1600" dirty="0">
              <a:solidFill>
                <a:srgbClr val="002060"/>
              </a:solidFill>
              <a:cs typeface="Calibri" panose="020F0502020204030204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SKILLUP</a:t>
            </a:r>
            <a:endParaRPr lang="en-US" sz="1600" b="1" dirty="0">
              <a:solidFill>
                <a:srgbClr val="002060"/>
              </a:solidFill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cs typeface="Calibri"/>
              </a:rPr>
              <a:t>HOMELESS OUTREACH </a:t>
            </a:r>
          </a:p>
          <a:p>
            <a:pPr>
              <a:lnSpc>
                <a:spcPct val="150000"/>
              </a:lnSpc>
            </a:pPr>
            <a:endParaRPr lang="en-US" sz="1400">
              <a:solidFill>
                <a:srgbClr val="002060"/>
              </a:solidFill>
              <a:cs typeface="Calibri" panose="020F0502020204030204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HIGH ROADS CONSTRUCTION CAREERS (HRCC)</a:t>
            </a:r>
            <a:endParaRPr lang="en-US" sz="1600" dirty="0">
              <a:solidFill>
                <a:srgbClr val="002060"/>
              </a:solidFill>
              <a:cs typeface="Calibri" panose="020F0502020204030204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DISABILITY EMPLOYMENT WORKS (DEWORKS)</a:t>
            </a:r>
            <a:endParaRPr lang="en-US" sz="1600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0028B-9F8C-6B49-4F00-1941E7C2FC94}"/>
              </a:ext>
            </a:extLst>
          </p:cNvPr>
          <p:cNvSpPr txBox="1"/>
          <p:nvPr/>
        </p:nvSpPr>
        <p:spPr>
          <a:xfrm>
            <a:off x="603517" y="4680982"/>
            <a:ext cx="110690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Each campaign relates to a separate grant/fund but with recognizable Workforce Development Board of Ventura County branding.</a:t>
            </a:r>
          </a:p>
        </p:txBody>
      </p:sp>
    </p:spTree>
    <p:extLst>
      <p:ext uri="{BB962C8B-B14F-4D97-AF65-F5344CB8AC3E}">
        <p14:creationId xmlns:p14="http://schemas.microsoft.com/office/powerpoint/2010/main" val="74177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FEB97E-FC48-9C00-4552-67AA4CA242E1}"/>
              </a:ext>
            </a:extLst>
          </p:cNvPr>
          <p:cNvSpPr/>
          <p:nvPr/>
        </p:nvSpPr>
        <p:spPr>
          <a:xfrm>
            <a:off x="0" y="0"/>
            <a:ext cx="12191702" cy="80851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ea typeface="Calibri"/>
                <a:cs typeface="Calibri"/>
              </a:rPr>
              <a:t>High Roads Construction Careers - HRCC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8E162-894C-A42E-4221-0BD3F20693DB}"/>
              </a:ext>
            </a:extLst>
          </p:cNvPr>
          <p:cNvSpPr txBox="1"/>
          <p:nvPr/>
        </p:nvSpPr>
        <p:spPr>
          <a:xfrm>
            <a:off x="1329035" y="864072"/>
            <a:ext cx="34408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Landing Page - </a:t>
            </a:r>
            <a:r>
              <a:rPr lang="en-US" sz="1000">
                <a:hlinkClick r:id="rId2"/>
              </a:rPr>
              <a:t>https://www.tricountyhrcc.org/</a:t>
            </a:r>
            <a:endParaRPr lang="en-US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84EF5-A36D-DB1A-2120-134408C9FEED}"/>
              </a:ext>
            </a:extLst>
          </p:cNvPr>
          <p:cNvSpPr txBox="1"/>
          <p:nvPr/>
        </p:nvSpPr>
        <p:spPr>
          <a:xfrm>
            <a:off x="5930175" y="864072"/>
            <a:ext cx="525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Web and Social Media Graphics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8117ED2-4E1E-DD8E-CA51-F5AD837C6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594" y="1233404"/>
            <a:ext cx="3440805" cy="5316686"/>
          </a:xfrm>
          <a:prstGeom prst="rect">
            <a:avLst/>
          </a:prstGeom>
        </p:spPr>
      </p:pic>
      <p:pic>
        <p:nvPicPr>
          <p:cNvPr id="29" name="Picture 28" descr="A person wearing a helmet and headphones&#10;&#10;Description automatically generated">
            <a:extLst>
              <a:ext uri="{FF2B5EF4-FFF2-40B4-BE49-F238E27FC236}">
                <a16:creationId xmlns:a16="http://schemas.microsoft.com/office/drawing/2014/main" id="{85C9C88B-FF33-62E3-C316-8FA5CCC98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75" y="1298154"/>
            <a:ext cx="5251936" cy="52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4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FEB97E-FC48-9C00-4552-67AA4CA242E1}"/>
              </a:ext>
            </a:extLst>
          </p:cNvPr>
          <p:cNvSpPr/>
          <p:nvPr/>
        </p:nvSpPr>
        <p:spPr>
          <a:xfrm>
            <a:off x="298" y="2809"/>
            <a:ext cx="12191702" cy="80851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 b="1">
                <a:solidFill>
                  <a:schemeClr val="bg1"/>
                </a:solidFill>
              </a:rPr>
              <a:t>Homeless Outreach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8E162-894C-A42E-4221-0BD3F20693DB}"/>
              </a:ext>
            </a:extLst>
          </p:cNvPr>
          <p:cNvSpPr txBox="1"/>
          <p:nvPr/>
        </p:nvSpPr>
        <p:spPr>
          <a:xfrm>
            <a:off x="1573085" y="861429"/>
            <a:ext cx="354639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Poster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84EF5-A36D-DB1A-2120-134408C9FEED}"/>
              </a:ext>
            </a:extLst>
          </p:cNvPr>
          <p:cNvSpPr txBox="1"/>
          <p:nvPr/>
        </p:nvSpPr>
        <p:spPr>
          <a:xfrm>
            <a:off x="7290524" y="815990"/>
            <a:ext cx="26803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Postcard</a:t>
            </a:r>
            <a:endParaRPr lang="en-US"/>
          </a:p>
        </p:txBody>
      </p:sp>
      <p:pic>
        <p:nvPicPr>
          <p:cNvPr id="3" name="Picture 2" descr="A person standing next to a brick wall&#10;&#10;Description automatically generated">
            <a:extLst>
              <a:ext uri="{FF2B5EF4-FFF2-40B4-BE49-F238E27FC236}">
                <a16:creationId xmlns:a16="http://schemas.microsoft.com/office/drawing/2014/main" id="{9B76D9BB-B5EA-10E8-90D6-5B6FEDD10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63" y="1336222"/>
            <a:ext cx="3910726" cy="5051854"/>
          </a:xfrm>
          <a:prstGeom prst="rect">
            <a:avLst/>
          </a:prstGeom>
        </p:spPr>
      </p:pic>
      <p:pic>
        <p:nvPicPr>
          <p:cNvPr id="6" name="Picture 5" descr="A close up of a flyer&#10;&#10;Description automatically generated">
            <a:extLst>
              <a:ext uri="{FF2B5EF4-FFF2-40B4-BE49-F238E27FC236}">
                <a16:creationId xmlns:a16="http://schemas.microsoft.com/office/drawing/2014/main" id="{1DDF67BB-25F1-4457-1157-01E3F5388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66" y="1919873"/>
            <a:ext cx="461552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8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FEB97E-FC48-9C00-4552-67AA4CA242E1}"/>
              </a:ext>
            </a:extLst>
          </p:cNvPr>
          <p:cNvSpPr/>
          <p:nvPr/>
        </p:nvSpPr>
        <p:spPr>
          <a:xfrm>
            <a:off x="298" y="2809"/>
            <a:ext cx="12191702" cy="80851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1"/>
                </a:solidFill>
              </a:rPr>
              <a:t>  Job Connect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8E162-894C-A42E-4221-0BD3F20693DB}"/>
              </a:ext>
            </a:extLst>
          </p:cNvPr>
          <p:cNvSpPr txBox="1"/>
          <p:nvPr/>
        </p:nvSpPr>
        <p:spPr>
          <a:xfrm>
            <a:off x="1573085" y="861429"/>
            <a:ext cx="354639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Landing</a:t>
            </a:r>
            <a:r>
              <a:rPr lang="en-US"/>
              <a:t> </a:t>
            </a:r>
            <a:r>
              <a:rPr lang="en-US" b="1"/>
              <a:t>Page </a:t>
            </a:r>
            <a:r>
              <a:rPr lang="en-US" sz="1000" b="1"/>
              <a:t>-</a:t>
            </a:r>
            <a:r>
              <a:rPr lang="en-US" sz="1000" b="1">
                <a:ea typeface="+mn-lt"/>
                <a:cs typeface="+mn-lt"/>
              </a:rPr>
              <a:t> </a:t>
            </a:r>
            <a:r>
              <a:rPr lang="en-US" sz="1000">
                <a:ea typeface="+mn-lt"/>
                <a:cs typeface="+mn-lt"/>
                <a:hlinkClick r:id="rId2"/>
              </a:rPr>
              <a:t>https://www.jobconnectvc.org/</a:t>
            </a:r>
            <a:r>
              <a:rPr lang="en-US" sz="1000">
                <a:ea typeface="+mn-lt"/>
                <a:cs typeface="+mn-lt"/>
              </a:rPr>
              <a:t> </a:t>
            </a:r>
            <a:endParaRPr lang="en-US" sz="1000" b="1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84EF5-A36D-DB1A-2120-134408C9FEED}"/>
              </a:ext>
            </a:extLst>
          </p:cNvPr>
          <p:cNvSpPr txBox="1"/>
          <p:nvPr/>
        </p:nvSpPr>
        <p:spPr>
          <a:xfrm>
            <a:off x="6755065" y="815990"/>
            <a:ext cx="268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Banner</a:t>
            </a:r>
            <a:r>
              <a:rPr lang="en-US"/>
              <a:t> </a:t>
            </a:r>
            <a:r>
              <a:rPr lang="en-US" b="1"/>
              <a:t>Ads</a:t>
            </a:r>
          </a:p>
        </p:txBody>
      </p:sp>
      <p:pic>
        <p:nvPicPr>
          <p:cNvPr id="14" name="Picture 13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309C0E76-F5FE-EC80-A528-20A7C1CF5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64" y="1245849"/>
            <a:ext cx="2680338" cy="53606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C62D4B-A4AC-49A0-1F25-7BDCE628D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085" y="1275847"/>
            <a:ext cx="3546396" cy="52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4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FEB97E-FC48-9C00-4552-67AA4CA242E1}"/>
              </a:ext>
            </a:extLst>
          </p:cNvPr>
          <p:cNvSpPr/>
          <p:nvPr/>
        </p:nvSpPr>
        <p:spPr>
          <a:xfrm>
            <a:off x="0" y="0"/>
            <a:ext cx="12191702" cy="80851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1"/>
                </a:solidFill>
              </a:rPr>
              <a:t> Ventura County 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8E162-894C-A42E-4221-0BD3F20693DB}"/>
              </a:ext>
            </a:extLst>
          </p:cNvPr>
          <p:cNvSpPr txBox="1"/>
          <p:nvPr/>
        </p:nvSpPr>
        <p:spPr>
          <a:xfrm>
            <a:off x="1901933" y="893843"/>
            <a:ext cx="347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Postcard</a:t>
            </a:r>
          </a:p>
        </p:txBody>
      </p:sp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E600D80F-A126-D269-2BF6-47A52A0C6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47" y="1263174"/>
            <a:ext cx="4340955" cy="5406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D84EF5-A36D-DB1A-2120-134408C9FEED}"/>
              </a:ext>
            </a:extLst>
          </p:cNvPr>
          <p:cNvSpPr txBox="1"/>
          <p:nvPr/>
        </p:nvSpPr>
        <p:spPr>
          <a:xfrm>
            <a:off x="6510547" y="893843"/>
            <a:ext cx="43409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Email blast</a:t>
            </a:r>
          </a:p>
        </p:txBody>
      </p:sp>
      <p:pic>
        <p:nvPicPr>
          <p:cNvPr id="3" name="Picture 2" descr="A person in a suit smiling&#10;&#10;Description automatically generated">
            <a:extLst>
              <a:ext uri="{FF2B5EF4-FFF2-40B4-BE49-F238E27FC236}">
                <a16:creationId xmlns:a16="http://schemas.microsoft.com/office/drawing/2014/main" id="{4DE3770F-AFEF-F7B2-3563-A485DC18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14" y="1265499"/>
            <a:ext cx="3675810" cy="54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17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26B590-F40C-0AD0-0F77-CA6D772F6367}"/>
              </a:ext>
            </a:extLst>
          </p:cNvPr>
          <p:cNvSpPr/>
          <p:nvPr/>
        </p:nvSpPr>
        <p:spPr>
          <a:xfrm>
            <a:off x="149" y="0"/>
            <a:ext cx="12191702" cy="80851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1"/>
                </a:solidFill>
              </a:rPr>
              <a:t>  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 err="1">
                <a:solidFill>
                  <a:schemeClr val="bg1"/>
                </a:solidFill>
              </a:rPr>
              <a:t>DeWORKS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47AFD-C301-10C5-869C-AF025293A2D9}"/>
              </a:ext>
            </a:extLst>
          </p:cNvPr>
          <p:cNvSpPr txBox="1"/>
          <p:nvPr/>
        </p:nvSpPr>
        <p:spPr>
          <a:xfrm>
            <a:off x="1371601" y="849409"/>
            <a:ext cx="445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Email blast</a:t>
            </a:r>
          </a:p>
        </p:txBody>
      </p:sp>
      <p:pic>
        <p:nvPicPr>
          <p:cNvPr id="11" name="Picture 10" descr="A poster for a job fair&#10;&#10;Description automatically generated">
            <a:extLst>
              <a:ext uri="{FF2B5EF4-FFF2-40B4-BE49-F238E27FC236}">
                <a16:creationId xmlns:a16="http://schemas.microsoft.com/office/drawing/2014/main" id="{899D54B2-516B-B127-2EBA-5355BF6D9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256199"/>
            <a:ext cx="4340492" cy="5425615"/>
          </a:xfrm>
          <a:prstGeom prst="rect">
            <a:avLst/>
          </a:prstGeom>
        </p:spPr>
      </p:pic>
      <p:pic>
        <p:nvPicPr>
          <p:cNvPr id="13" name="Picture 12" descr="A person with a down syndrome and a person with a tablet&#10;&#10;Description automatically generated">
            <a:extLst>
              <a:ext uri="{FF2B5EF4-FFF2-40B4-BE49-F238E27FC236}">
                <a16:creationId xmlns:a16="http://schemas.microsoft.com/office/drawing/2014/main" id="{BDAB5EB4-8DDD-5DA5-5754-FFA436830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61" y="1221826"/>
            <a:ext cx="3071244" cy="54599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0B9A9D-8FD9-E3D2-9637-BF925D355278}"/>
              </a:ext>
            </a:extLst>
          </p:cNvPr>
          <p:cNvSpPr txBox="1"/>
          <p:nvPr/>
        </p:nvSpPr>
        <p:spPr>
          <a:xfrm>
            <a:off x="7112860" y="885935"/>
            <a:ext cx="307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Banner Ads</a:t>
            </a:r>
          </a:p>
        </p:txBody>
      </p:sp>
    </p:spTree>
    <p:extLst>
      <p:ext uri="{BB962C8B-B14F-4D97-AF65-F5344CB8AC3E}">
        <p14:creationId xmlns:p14="http://schemas.microsoft.com/office/powerpoint/2010/main" val="227297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FEB97E-FC48-9C00-4552-67AA4CA242E1}"/>
              </a:ext>
            </a:extLst>
          </p:cNvPr>
          <p:cNvSpPr/>
          <p:nvPr/>
        </p:nvSpPr>
        <p:spPr>
          <a:xfrm>
            <a:off x="0" y="0"/>
            <a:ext cx="12191702" cy="80851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err="1">
                <a:solidFill>
                  <a:schemeClr val="bg1"/>
                </a:solidFill>
              </a:rPr>
              <a:t>Skillup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8E162-894C-A42E-4221-0BD3F20693DB}"/>
              </a:ext>
            </a:extLst>
          </p:cNvPr>
          <p:cNvSpPr txBox="1"/>
          <p:nvPr/>
        </p:nvSpPr>
        <p:spPr>
          <a:xfrm>
            <a:off x="1058216" y="839461"/>
            <a:ext cx="546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Web</a:t>
            </a:r>
            <a:r>
              <a:rPr lang="en-US"/>
              <a:t> </a:t>
            </a:r>
            <a:r>
              <a:rPr lang="en-US" b="1"/>
              <a:t>and social media graphics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84EF5-A36D-DB1A-2120-134408C9FEED}"/>
              </a:ext>
            </a:extLst>
          </p:cNvPr>
          <p:cNvSpPr txBox="1"/>
          <p:nvPr/>
        </p:nvSpPr>
        <p:spPr>
          <a:xfrm>
            <a:off x="6858000" y="905150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Banner Ads</a:t>
            </a:r>
          </a:p>
        </p:txBody>
      </p:sp>
      <p:pic>
        <p:nvPicPr>
          <p:cNvPr id="10" name="Picture 9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778351E3-F72F-ED17-DE42-5D2B05632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4482"/>
            <a:ext cx="2713884" cy="5427768"/>
          </a:xfrm>
          <a:prstGeom prst="rect">
            <a:avLst/>
          </a:prstGeom>
        </p:spPr>
      </p:pic>
      <p:pic>
        <p:nvPicPr>
          <p:cNvPr id="20" name="Picture 19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F067934C-669F-F904-4A42-2DADBAD01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4" y="1239735"/>
            <a:ext cx="5462515" cy="546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92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46381" r="-323" b="32516"/>
          <a:stretch/>
        </p:blipFill>
        <p:spPr>
          <a:xfrm>
            <a:off x="-2062" y="0"/>
            <a:ext cx="11476654" cy="24219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4051"/>
            <a:ext cx="12192000" cy="2465242"/>
          </a:xfrm>
          <a:prstGeom prst="rect">
            <a:avLst/>
          </a:prstGeom>
          <a:solidFill>
            <a:srgbClr val="0070A8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3328E324-B26F-6940-869F-C59893A38C04}"/>
              </a:ext>
            </a:extLst>
          </p:cNvPr>
          <p:cNvSpPr txBox="1">
            <a:spLocks/>
          </p:cNvSpPr>
          <p:nvPr/>
        </p:nvSpPr>
        <p:spPr>
          <a:xfrm>
            <a:off x="351692" y="2602523"/>
            <a:ext cx="4565083" cy="31443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Roboto"/>
                <a:cs typeface="Calibri Light"/>
              </a:rPr>
              <a:t>Our skilled team and 33 years of passionate, award-winning brand and public outreach campaigns have provided us with a unique and powerful wealth of experience to help brands excel. </a:t>
            </a:r>
            <a:endParaRPr lang="en-US" sz="2000">
              <a:solidFill>
                <a:schemeClr val="bg2">
                  <a:lumMod val="25000"/>
                </a:schemeClr>
              </a:solidFill>
              <a:latin typeface="Raleway" pitchFamily="2" charset="0"/>
              <a:ea typeface="Roboto" pitchFamily="2" charset="0"/>
              <a:cs typeface="Calibri Light"/>
            </a:endParaRPr>
          </a:p>
          <a:p>
            <a:pPr algn="l"/>
            <a:endParaRPr lang="en-US" sz="2000">
              <a:solidFill>
                <a:schemeClr val="bg2">
                  <a:lumMod val="25000"/>
                </a:schemeClr>
              </a:solidFill>
              <a:latin typeface="Raleway" pitchFamily="2" charset="0"/>
              <a:ea typeface="Roboto" pitchFamily="2" charset="0"/>
              <a:cs typeface="Calibri Light"/>
            </a:endParaRPr>
          </a:p>
          <a:p>
            <a:pPr algn="l"/>
            <a:endParaRPr lang="en-US" sz="2000">
              <a:solidFill>
                <a:schemeClr val="bg2">
                  <a:lumMod val="25000"/>
                </a:schemeClr>
              </a:solidFill>
              <a:latin typeface="Raleway" pitchFamily="2" charset="0"/>
              <a:ea typeface="Roboto" pitchFamily="2" charset="0"/>
              <a:cs typeface="Calibri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084" y="669343"/>
            <a:ext cx="6096000" cy="1138773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endParaRPr lang="en-US">
              <a:solidFill>
                <a:schemeClr val="bg2">
                  <a:lumMod val="25000"/>
                </a:schemeClr>
              </a:solidFill>
              <a:latin typeface="Roboto" pitchFamily="2" charset="0"/>
              <a:ea typeface="Roboto" pitchFamily="2" charset="0"/>
              <a:cs typeface="Calibri Light"/>
            </a:endParaRPr>
          </a:p>
          <a:p>
            <a:r>
              <a:rPr lang="en-US" sz="5000" b="1">
                <a:solidFill>
                  <a:schemeClr val="bg1"/>
                </a:solidFill>
                <a:latin typeface="Raleway" pitchFamily="2" charset="0"/>
                <a:ea typeface="Roboto"/>
                <a:cs typeface="Calibri Light"/>
              </a:rPr>
              <a:t>THANK YOU!</a:t>
            </a:r>
          </a:p>
        </p:txBody>
      </p:sp>
      <p:pic>
        <p:nvPicPr>
          <p:cNvPr id="66" name="Picture 65" descr="A close up of a sign&#10;&#10;Description automatically generated">
            <a:extLst>
              <a:ext uri="{FF2B5EF4-FFF2-40B4-BE49-F238E27FC236}">
                <a16:creationId xmlns:a16="http://schemas.microsoft.com/office/drawing/2014/main" id="{E0825F70-9104-4321-B3AB-642C87CD8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51"/>
          <a:stretch/>
        </p:blipFill>
        <p:spPr>
          <a:xfrm>
            <a:off x="5252652" y="877439"/>
            <a:ext cx="6939348" cy="494905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8B3C33-1E3E-1B9C-98AE-DE6474C35327}"/>
              </a:ext>
            </a:extLst>
          </p:cNvPr>
          <p:cNvSpPr txBox="1">
            <a:spLocks/>
          </p:cNvSpPr>
          <p:nvPr/>
        </p:nvSpPr>
        <p:spPr>
          <a:xfrm>
            <a:off x="613740" y="6100481"/>
            <a:ext cx="10964520" cy="5851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b="1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Roboto"/>
                <a:cs typeface="Calibri Light"/>
              </a:rPr>
              <a:t>Visit </a:t>
            </a:r>
            <a:r>
              <a:rPr lang="en-US" sz="2200" b="1">
                <a:solidFill>
                  <a:srgbClr val="0070A8"/>
                </a:solidFill>
                <a:latin typeface="Raleway" pitchFamily="2" charset="0"/>
                <a:ea typeface="Roboto"/>
                <a:cs typeface="Roboto"/>
              </a:rPr>
              <a:t>consortium-media.com </a:t>
            </a:r>
            <a:r>
              <a:rPr lang="en-US" sz="2200" b="1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Roboto"/>
                <a:cs typeface="Calibri Light"/>
              </a:rPr>
              <a:t>or email </a:t>
            </a:r>
            <a:r>
              <a:rPr lang="en-US" sz="2200" b="1">
                <a:solidFill>
                  <a:srgbClr val="0070A8"/>
                </a:solidFill>
                <a:latin typeface="Raleway" pitchFamily="2" charset="0"/>
                <a:ea typeface="Roboto"/>
                <a:cs typeface="Calibri Light"/>
              </a:rPr>
              <a:t>dbw@consortium-media.com</a:t>
            </a:r>
          </a:p>
          <a:p>
            <a:endParaRPr lang="en-US" sz="2000">
              <a:solidFill>
                <a:schemeClr val="bg2">
                  <a:lumMod val="25000"/>
                </a:schemeClr>
              </a:solidFill>
              <a:latin typeface="Raleway" pitchFamily="2" charset="0"/>
              <a:ea typeface="Roboto" pitchFamily="2" charset="0"/>
              <a:cs typeface="Calibri Light"/>
            </a:endParaRPr>
          </a:p>
          <a:p>
            <a:endParaRPr lang="en-US" sz="2000">
              <a:solidFill>
                <a:schemeClr val="bg2">
                  <a:lumMod val="25000"/>
                </a:schemeClr>
              </a:solidFill>
              <a:latin typeface="Raleway" pitchFamily="2" charset="0"/>
              <a:ea typeface="Roboto" pitchFamily="2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30818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Sheena Kennedy</dc:creator>
  <cp:revision>37</cp:revision>
  <dcterms:created xsi:type="dcterms:W3CDTF">2023-12-15T19:27:48Z</dcterms:created>
  <dcterms:modified xsi:type="dcterms:W3CDTF">2024-03-15T15:30:05Z</dcterms:modified>
</cp:coreProperties>
</file>