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5" r:id="rId1"/>
    <p:sldMasterId id="2147483796" r:id="rId2"/>
    <p:sldMasterId id="2147483800" r:id="rId3"/>
    <p:sldMasterId id="2147483793" r:id="rId4"/>
  </p:sldMasterIdLst>
  <p:notesMasterIdLst>
    <p:notesMasterId r:id="rId14"/>
  </p:notesMasterIdLst>
  <p:handoutMasterIdLst>
    <p:handoutMasterId r:id="rId15"/>
  </p:handoutMasterIdLst>
  <p:sldIdLst>
    <p:sldId id="256" r:id="rId5"/>
    <p:sldId id="267" r:id="rId6"/>
    <p:sldId id="269" r:id="rId7"/>
    <p:sldId id="281" r:id="rId8"/>
    <p:sldId id="284" r:id="rId9"/>
    <p:sldId id="282" r:id="rId10"/>
    <p:sldId id="283" r:id="rId11"/>
    <p:sldId id="271" r:id="rId12"/>
    <p:sldId id="258" r:id="rId1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98"/>
    <a:srgbClr val="8B1A9C"/>
    <a:srgbClr val="8BC6E8"/>
    <a:srgbClr val="76DED3"/>
    <a:srgbClr val="FFBE9E"/>
    <a:srgbClr val="D9A8E3"/>
    <a:srgbClr val="009483"/>
    <a:srgbClr val="E75301"/>
    <a:srgbClr val="97989B"/>
    <a:srgbClr val="B1B1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0"/>
    <p:restoredTop sz="94576"/>
  </p:normalViewPr>
  <p:slideViewPr>
    <p:cSldViewPr snapToGrid="0" snapToObjects="1">
      <p:cViewPr varScale="1">
        <p:scale>
          <a:sx n="158" d="100"/>
          <a:sy n="158" d="100"/>
        </p:scale>
        <p:origin x="312" y="176"/>
      </p:cViewPr>
      <p:guideLst/>
    </p:cSldViewPr>
  </p:slideViewPr>
  <p:notesTextViewPr>
    <p:cViewPr>
      <p:scale>
        <a:sx n="1" d="1"/>
        <a:sy n="1" d="1"/>
      </p:scale>
      <p:origin x="0" y="0"/>
    </p:cViewPr>
  </p:notesText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4168D1-BF81-2E59-D9C6-00E631C36A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E2BA69-5CA3-C8DB-7141-A9A5C342E8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5BA355-A73B-A741-ABCB-52C429F748B2}" type="datetimeFigureOut">
              <a:rPr lang="en-US" smtClean="0"/>
              <a:t>3/14/24</a:t>
            </a:fld>
            <a:endParaRPr lang="en-US"/>
          </a:p>
        </p:txBody>
      </p:sp>
      <p:sp>
        <p:nvSpPr>
          <p:cNvPr id="4" name="Footer Placeholder 3">
            <a:extLst>
              <a:ext uri="{FF2B5EF4-FFF2-40B4-BE49-F238E27FC236}">
                <a16:creationId xmlns:a16="http://schemas.microsoft.com/office/drawing/2014/main" id="{E34458DE-352C-A0C1-CD0A-BF280EBB95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AFD1E2-F86E-6911-EE18-1613FE74FB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C52AF7-6E91-2343-9C44-1CB873F426F3}" type="slidenum">
              <a:rPr lang="en-US" smtClean="0"/>
              <a:t>‹#›</a:t>
            </a:fld>
            <a:endParaRPr lang="en-US"/>
          </a:p>
        </p:txBody>
      </p:sp>
    </p:spTree>
    <p:extLst>
      <p:ext uri="{BB962C8B-B14F-4D97-AF65-F5344CB8AC3E}">
        <p14:creationId xmlns:p14="http://schemas.microsoft.com/office/powerpoint/2010/main" val="2618881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1FCAA-E2BD-D84E-9FAA-D37491810F12}"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79337-F438-E44B-B736-04BABC6F139A}" type="slidenum">
              <a:rPr lang="en-US" smtClean="0"/>
              <a:t>‹#›</a:t>
            </a:fld>
            <a:endParaRPr lang="en-US"/>
          </a:p>
        </p:txBody>
      </p:sp>
    </p:spTree>
    <p:extLst>
      <p:ext uri="{BB962C8B-B14F-4D97-AF65-F5344CB8AC3E}">
        <p14:creationId xmlns:p14="http://schemas.microsoft.com/office/powerpoint/2010/main" val="38688084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F064-9810-4A47-AAA8-D237D6F5C9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CF02407-3BED-5A4F-A133-BFCB6632B41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5342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9FD9F7-1228-2F38-627E-2D185D58E75F}"/>
              </a:ext>
            </a:extLst>
          </p:cNvPr>
          <p:cNvSpPr>
            <a:spLocks noGrp="1"/>
          </p:cNvSpPr>
          <p:nvPr>
            <p:ph type="ctrTitle" hasCustomPrompt="1"/>
          </p:nvPr>
        </p:nvSpPr>
        <p:spPr>
          <a:xfrm>
            <a:off x="376881" y="2051584"/>
            <a:ext cx="5089748" cy="1274856"/>
          </a:xfrm>
          <a:prstGeom prst="rect">
            <a:avLst/>
          </a:prstGeom>
        </p:spPr>
        <p:txBody>
          <a:bodyPr anchor="b">
            <a:noAutofit/>
          </a:bodyPr>
          <a:lstStyle>
            <a:lvl1pPr algn="l">
              <a:defRPr sz="24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title style</a:t>
            </a:r>
          </a:p>
        </p:txBody>
      </p:sp>
      <p:sp>
        <p:nvSpPr>
          <p:cNvPr id="5" name="Subtitle 2">
            <a:extLst>
              <a:ext uri="{FF2B5EF4-FFF2-40B4-BE49-F238E27FC236}">
                <a16:creationId xmlns:a16="http://schemas.microsoft.com/office/drawing/2014/main" id="{1D5EFFA7-9680-B773-223B-1E953B1DC9D0}"/>
              </a:ext>
            </a:extLst>
          </p:cNvPr>
          <p:cNvSpPr>
            <a:spLocks noGrp="1"/>
          </p:cNvSpPr>
          <p:nvPr>
            <p:ph type="subTitle" idx="1" hasCustomPrompt="1"/>
          </p:nvPr>
        </p:nvSpPr>
        <p:spPr>
          <a:xfrm>
            <a:off x="376881" y="3380807"/>
            <a:ext cx="5089748" cy="1576724"/>
          </a:xfrm>
          <a:prstGeom prst="rect">
            <a:avLst/>
          </a:prstGeom>
        </p:spPr>
        <p:txBody>
          <a:bodyPr>
            <a:normAutofit/>
          </a:bodyPr>
          <a:lstStyle>
            <a:lvl1pPr marL="0" indent="0" algn="l">
              <a:buNone/>
              <a:defRPr sz="15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364871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11" name="Picture 10" descr="A white bird with black background&#10;&#10;Description automatically generated with medium confidence">
            <a:extLst>
              <a:ext uri="{FF2B5EF4-FFF2-40B4-BE49-F238E27FC236}">
                <a16:creationId xmlns:a16="http://schemas.microsoft.com/office/drawing/2014/main" id="{C12634E2-7D90-A162-35EB-6DCC665D8C32}"/>
              </a:ext>
            </a:extLst>
          </p:cNvPr>
          <p:cNvPicPr>
            <a:picLocks noChangeAspect="1"/>
          </p:cNvPicPr>
          <p:nvPr userDrawn="1"/>
        </p:nvPicPr>
        <p:blipFill>
          <a:blip r:embed="rId2">
            <a:alphaModFix amt="15000"/>
          </a:blip>
          <a:stretch>
            <a:fillRect/>
          </a:stretch>
        </p:blipFill>
        <p:spPr>
          <a:xfrm>
            <a:off x="3870681" y="44647"/>
            <a:ext cx="4902073" cy="5054206"/>
          </a:xfrm>
          <a:prstGeom prst="rect">
            <a:avLst/>
          </a:prstGeom>
        </p:spPr>
      </p:pic>
      <p:sp>
        <p:nvSpPr>
          <p:cNvPr id="9" name="Title 1">
            <a:extLst>
              <a:ext uri="{FF2B5EF4-FFF2-40B4-BE49-F238E27FC236}">
                <a16:creationId xmlns:a16="http://schemas.microsoft.com/office/drawing/2014/main" id="{26301EF2-36AD-88C3-231F-6FCD42D05506}"/>
              </a:ext>
            </a:extLst>
          </p:cNvPr>
          <p:cNvSpPr>
            <a:spLocks noGrp="1"/>
          </p:cNvSpPr>
          <p:nvPr>
            <p:ph type="ctrTitle" hasCustomPrompt="1"/>
          </p:nvPr>
        </p:nvSpPr>
        <p:spPr>
          <a:xfrm>
            <a:off x="376881" y="1596855"/>
            <a:ext cx="5089748" cy="1274856"/>
          </a:xfrm>
          <a:prstGeom prst="rect">
            <a:avLst/>
          </a:prstGeom>
        </p:spPr>
        <p:txBody>
          <a:bodyPr anchor="b">
            <a:noAutofit/>
          </a:bodyPr>
          <a:lstStyle>
            <a:lvl1pPr algn="l">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title style</a:t>
            </a:r>
          </a:p>
        </p:txBody>
      </p:sp>
      <p:sp>
        <p:nvSpPr>
          <p:cNvPr id="10" name="Subtitle 2">
            <a:extLst>
              <a:ext uri="{FF2B5EF4-FFF2-40B4-BE49-F238E27FC236}">
                <a16:creationId xmlns:a16="http://schemas.microsoft.com/office/drawing/2014/main" id="{6644E624-2DD2-FFFB-4EFD-710393AE69D1}"/>
              </a:ext>
            </a:extLst>
          </p:cNvPr>
          <p:cNvSpPr>
            <a:spLocks noGrp="1"/>
          </p:cNvSpPr>
          <p:nvPr>
            <p:ph type="subTitle" idx="1" hasCustomPrompt="1"/>
          </p:nvPr>
        </p:nvSpPr>
        <p:spPr>
          <a:xfrm>
            <a:off x="376881" y="2926078"/>
            <a:ext cx="5089748" cy="1576724"/>
          </a:xfrm>
          <a:prstGeom prst="rect">
            <a:avLst/>
          </a:prstGeom>
        </p:spPr>
        <p:txBody>
          <a:bodyPr>
            <a:normAutofit/>
          </a:bodyPr>
          <a:lstStyle>
            <a:lvl1pPr marL="0" indent="0" algn="l">
              <a:buNone/>
              <a:defRPr sz="15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2975274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F466-3C6C-41B8-EEC0-114BCC4C3E8D}"/>
              </a:ext>
            </a:extLst>
          </p:cNvPr>
          <p:cNvSpPr>
            <a:spLocks noGrp="1"/>
          </p:cNvSpPr>
          <p:nvPr>
            <p:ph type="dt" sz="half" idx="10"/>
          </p:nvPr>
        </p:nvSpPr>
        <p:spPr/>
        <p:txBody>
          <a:bodyPr/>
          <a:lstStyle/>
          <a:p>
            <a:fld id="{22013251-FCD4-4A9A-AEFD-7AA121800BE6}" type="datetimeFigureOut">
              <a:rPr lang="en-US" smtClean="0"/>
              <a:t>3/14/24</a:t>
            </a:fld>
            <a:endParaRPr lang="en-US"/>
          </a:p>
        </p:txBody>
      </p:sp>
      <p:sp>
        <p:nvSpPr>
          <p:cNvPr id="3" name="Footer Placeholder 2">
            <a:extLst>
              <a:ext uri="{FF2B5EF4-FFF2-40B4-BE49-F238E27FC236}">
                <a16:creationId xmlns:a16="http://schemas.microsoft.com/office/drawing/2014/main" id="{D1C9D8F0-CDDB-E808-6ACE-0410CDD5B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3FFBC0-D606-A74F-B639-AD7A693B3B3C}"/>
              </a:ext>
            </a:extLst>
          </p:cNvPr>
          <p:cNvSpPr>
            <a:spLocks noGrp="1"/>
          </p:cNvSpPr>
          <p:nvPr>
            <p:ph type="sldNum" sz="quarter" idx="12"/>
          </p:nvPr>
        </p:nvSpPr>
        <p:spPr/>
        <p:txBody>
          <a:bodyPr/>
          <a:lstStyle/>
          <a:p>
            <a:fld id="{2C0657D5-8FB6-49E8-933C-323199D19FE4}" type="slidenum">
              <a:rPr lang="en-US" smtClean="0"/>
              <a:t>‹#›</a:t>
            </a:fld>
            <a:endParaRPr lang="en-US"/>
          </a:p>
        </p:txBody>
      </p:sp>
    </p:spTree>
    <p:extLst>
      <p:ext uri="{BB962C8B-B14F-4D97-AF65-F5344CB8AC3E}">
        <p14:creationId xmlns:p14="http://schemas.microsoft.com/office/powerpoint/2010/main" val="2659481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Dark Theme_Rhodamin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9FD9F7-1228-2F38-627E-2D185D58E75F}"/>
              </a:ext>
            </a:extLst>
          </p:cNvPr>
          <p:cNvSpPr>
            <a:spLocks noGrp="1"/>
          </p:cNvSpPr>
          <p:nvPr>
            <p:ph type="ctrTitle" hasCustomPrompt="1"/>
          </p:nvPr>
        </p:nvSpPr>
        <p:spPr>
          <a:xfrm>
            <a:off x="376881" y="2051584"/>
            <a:ext cx="5089748" cy="1274856"/>
          </a:xfrm>
          <a:prstGeom prst="rect">
            <a:avLst/>
          </a:prstGeom>
        </p:spPr>
        <p:txBody>
          <a:bodyPr anchor="b">
            <a:noAutofit/>
          </a:bodyPr>
          <a:lstStyle>
            <a:lvl1pPr algn="l">
              <a:defRPr sz="24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title style</a:t>
            </a:r>
          </a:p>
        </p:txBody>
      </p:sp>
      <p:sp>
        <p:nvSpPr>
          <p:cNvPr id="5" name="Subtitle 2">
            <a:extLst>
              <a:ext uri="{FF2B5EF4-FFF2-40B4-BE49-F238E27FC236}">
                <a16:creationId xmlns:a16="http://schemas.microsoft.com/office/drawing/2014/main" id="{1D5EFFA7-9680-B773-223B-1E953B1DC9D0}"/>
              </a:ext>
            </a:extLst>
          </p:cNvPr>
          <p:cNvSpPr>
            <a:spLocks noGrp="1"/>
          </p:cNvSpPr>
          <p:nvPr>
            <p:ph type="subTitle" idx="1" hasCustomPrompt="1"/>
          </p:nvPr>
        </p:nvSpPr>
        <p:spPr>
          <a:xfrm>
            <a:off x="376881" y="3380807"/>
            <a:ext cx="5089748" cy="1576724"/>
          </a:xfrm>
          <a:prstGeom prst="rect">
            <a:avLst/>
          </a:prstGeom>
        </p:spPr>
        <p:txBody>
          <a:bodyPr>
            <a:normAutofit/>
          </a:bodyPr>
          <a:lstStyle>
            <a:lvl1pPr marL="0" indent="0" algn="l">
              <a:buNone/>
              <a:defRPr sz="14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pic>
        <p:nvPicPr>
          <p:cNvPr id="2" name="Picture 1" descr="A white text on a black background&#10;&#10;Description automatically generated">
            <a:extLst>
              <a:ext uri="{FF2B5EF4-FFF2-40B4-BE49-F238E27FC236}">
                <a16:creationId xmlns:a16="http://schemas.microsoft.com/office/drawing/2014/main" id="{452CFDD0-3BE7-8606-FB86-D95AF0D80FDF}"/>
              </a:ext>
            </a:extLst>
          </p:cNvPr>
          <p:cNvPicPr>
            <a:picLocks noChangeAspect="1"/>
          </p:cNvPicPr>
          <p:nvPr userDrawn="1"/>
        </p:nvPicPr>
        <p:blipFill>
          <a:blip r:embed="rId2"/>
          <a:stretch>
            <a:fillRect/>
          </a:stretch>
        </p:blipFill>
        <p:spPr>
          <a:xfrm>
            <a:off x="321818" y="1395638"/>
            <a:ext cx="1645377" cy="548459"/>
          </a:xfrm>
          <a:prstGeom prst="rect">
            <a:avLst/>
          </a:prstGeom>
        </p:spPr>
      </p:pic>
    </p:spTree>
    <p:extLst>
      <p:ext uri="{BB962C8B-B14F-4D97-AF65-F5344CB8AC3E}">
        <p14:creationId xmlns:p14="http://schemas.microsoft.com/office/powerpoint/2010/main" val="373535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Dark Theme_Whi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A4A3DF-7E00-5D8A-F952-7FC035F5D3E3}"/>
              </a:ext>
            </a:extLst>
          </p:cNvPr>
          <p:cNvSpPr>
            <a:spLocks noGrp="1"/>
          </p:cNvSpPr>
          <p:nvPr>
            <p:ph type="ctrTitle" hasCustomPrompt="1"/>
          </p:nvPr>
        </p:nvSpPr>
        <p:spPr>
          <a:xfrm>
            <a:off x="504157" y="850832"/>
            <a:ext cx="8135688" cy="3339761"/>
          </a:xfrm>
          <a:prstGeom prst="rect">
            <a:avLst/>
          </a:prstGeom>
        </p:spPr>
        <p:txBody>
          <a:bodyPr anchor="ctr">
            <a:noAutofit/>
          </a:bodyPr>
          <a:lstStyle>
            <a:lvl1pPr algn="ctr">
              <a:defRPr sz="4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headline</a:t>
            </a:r>
          </a:p>
        </p:txBody>
      </p:sp>
    </p:spTree>
    <p:extLst>
      <p:ext uri="{BB962C8B-B14F-4D97-AF65-F5344CB8AC3E}">
        <p14:creationId xmlns:p14="http://schemas.microsoft.com/office/powerpoint/2010/main" val="34355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_Dark Theme_Rhodamin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9FD9F7-1228-2F38-627E-2D185D58E75F}"/>
              </a:ext>
            </a:extLst>
          </p:cNvPr>
          <p:cNvSpPr>
            <a:spLocks noGrp="1"/>
          </p:cNvSpPr>
          <p:nvPr>
            <p:ph type="ctrTitle" hasCustomPrompt="1"/>
          </p:nvPr>
        </p:nvSpPr>
        <p:spPr>
          <a:xfrm>
            <a:off x="376881" y="2051584"/>
            <a:ext cx="5089748" cy="1274856"/>
          </a:xfrm>
          <a:prstGeom prst="rect">
            <a:avLst/>
          </a:prstGeom>
        </p:spPr>
        <p:txBody>
          <a:bodyPr anchor="b">
            <a:noAutofit/>
          </a:bodyPr>
          <a:lstStyle>
            <a:lvl1pPr algn="l">
              <a:defRPr sz="24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Closing Statement</a:t>
            </a:r>
          </a:p>
        </p:txBody>
      </p:sp>
      <p:sp>
        <p:nvSpPr>
          <p:cNvPr id="5" name="Subtitle 2">
            <a:extLst>
              <a:ext uri="{FF2B5EF4-FFF2-40B4-BE49-F238E27FC236}">
                <a16:creationId xmlns:a16="http://schemas.microsoft.com/office/drawing/2014/main" id="{1D5EFFA7-9680-B773-223B-1E953B1DC9D0}"/>
              </a:ext>
            </a:extLst>
          </p:cNvPr>
          <p:cNvSpPr>
            <a:spLocks noGrp="1"/>
          </p:cNvSpPr>
          <p:nvPr>
            <p:ph type="subTitle" idx="1" hasCustomPrompt="1"/>
          </p:nvPr>
        </p:nvSpPr>
        <p:spPr>
          <a:xfrm>
            <a:off x="376881" y="3578577"/>
            <a:ext cx="2467919" cy="1378953"/>
          </a:xfrm>
          <a:prstGeom prst="rect">
            <a:avLst/>
          </a:prstGeom>
        </p:spPr>
        <p:txBody>
          <a:bodyPr>
            <a:normAutofit/>
          </a:bodyPr>
          <a:lstStyle>
            <a:lvl1pPr marL="0" indent="0" algn="l">
              <a:buNone/>
              <a:defRPr sz="11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Contact Info</a:t>
            </a:r>
          </a:p>
        </p:txBody>
      </p:sp>
      <p:sp>
        <p:nvSpPr>
          <p:cNvPr id="9" name="TextBox 8">
            <a:extLst>
              <a:ext uri="{FF2B5EF4-FFF2-40B4-BE49-F238E27FC236}">
                <a16:creationId xmlns:a16="http://schemas.microsoft.com/office/drawing/2014/main" id="{D41871F2-8EE1-E56C-76D3-64254C06DC4D}"/>
              </a:ext>
            </a:extLst>
          </p:cNvPr>
          <p:cNvSpPr txBox="1"/>
          <p:nvPr userDrawn="1"/>
        </p:nvSpPr>
        <p:spPr>
          <a:xfrm>
            <a:off x="2517422" y="3635022"/>
            <a:ext cx="184731" cy="300082"/>
          </a:xfrm>
          <a:prstGeom prst="rect">
            <a:avLst/>
          </a:prstGeom>
          <a:noFill/>
        </p:spPr>
        <p:txBody>
          <a:bodyPr wrap="none" rtlCol="0">
            <a:spAutoFit/>
          </a:bodyPr>
          <a:lstStyle/>
          <a:p>
            <a:endParaRPr lang="en-US" dirty="0"/>
          </a:p>
        </p:txBody>
      </p:sp>
      <p:pic>
        <p:nvPicPr>
          <p:cNvPr id="2" name="Picture 1" descr="A white text on a black background&#10;&#10;Description automatically generated">
            <a:extLst>
              <a:ext uri="{FF2B5EF4-FFF2-40B4-BE49-F238E27FC236}">
                <a16:creationId xmlns:a16="http://schemas.microsoft.com/office/drawing/2014/main" id="{4C15EA7D-51E4-BCA1-221E-F5FCB68C7863}"/>
              </a:ext>
            </a:extLst>
          </p:cNvPr>
          <p:cNvPicPr>
            <a:picLocks noChangeAspect="1"/>
          </p:cNvPicPr>
          <p:nvPr userDrawn="1"/>
        </p:nvPicPr>
        <p:blipFill>
          <a:blip r:embed="rId2"/>
          <a:stretch>
            <a:fillRect/>
          </a:stretch>
        </p:blipFill>
        <p:spPr>
          <a:xfrm>
            <a:off x="321818" y="1395638"/>
            <a:ext cx="1645377" cy="548459"/>
          </a:xfrm>
          <a:prstGeom prst="rect">
            <a:avLst/>
          </a:prstGeom>
        </p:spPr>
      </p:pic>
    </p:spTree>
    <p:extLst>
      <p:ext uri="{BB962C8B-B14F-4D97-AF65-F5344CB8AC3E}">
        <p14:creationId xmlns:p14="http://schemas.microsoft.com/office/powerpoint/2010/main" val="12871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Light Theme_Rhodamin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9FD9F7-1228-2F38-627E-2D185D58E75F}"/>
              </a:ext>
            </a:extLst>
          </p:cNvPr>
          <p:cNvSpPr>
            <a:spLocks noGrp="1"/>
          </p:cNvSpPr>
          <p:nvPr>
            <p:ph type="ctrTitle" hasCustomPrompt="1"/>
          </p:nvPr>
        </p:nvSpPr>
        <p:spPr>
          <a:xfrm>
            <a:off x="376881" y="2051584"/>
            <a:ext cx="5089748" cy="1274856"/>
          </a:xfrm>
          <a:prstGeom prst="rect">
            <a:avLst/>
          </a:prstGeom>
        </p:spPr>
        <p:txBody>
          <a:bodyPr anchor="b">
            <a:noAutofit/>
          </a:bodyPr>
          <a:lstStyle>
            <a:lvl1pPr algn="l">
              <a:defRPr sz="24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title style</a:t>
            </a:r>
          </a:p>
        </p:txBody>
      </p:sp>
      <p:sp>
        <p:nvSpPr>
          <p:cNvPr id="5" name="Subtitle 2">
            <a:extLst>
              <a:ext uri="{FF2B5EF4-FFF2-40B4-BE49-F238E27FC236}">
                <a16:creationId xmlns:a16="http://schemas.microsoft.com/office/drawing/2014/main" id="{1D5EFFA7-9680-B773-223B-1E953B1DC9D0}"/>
              </a:ext>
            </a:extLst>
          </p:cNvPr>
          <p:cNvSpPr>
            <a:spLocks noGrp="1"/>
          </p:cNvSpPr>
          <p:nvPr>
            <p:ph type="subTitle" idx="1"/>
          </p:nvPr>
        </p:nvSpPr>
        <p:spPr>
          <a:xfrm>
            <a:off x="376881" y="3380807"/>
            <a:ext cx="5089748" cy="1576724"/>
          </a:xfrm>
          <a:prstGeom prst="rect">
            <a:avLst/>
          </a:prstGeom>
        </p:spPr>
        <p:txBody>
          <a:bodyPr>
            <a:normAutofit/>
          </a:bodyPr>
          <a:lstStyle>
            <a:lvl1pPr marL="0" indent="0" algn="l">
              <a:buNone/>
              <a:defRPr sz="140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2" name="Picture 1" descr="A black and blue logo&#10;&#10;Description automatically generated">
            <a:extLst>
              <a:ext uri="{FF2B5EF4-FFF2-40B4-BE49-F238E27FC236}">
                <a16:creationId xmlns:a16="http://schemas.microsoft.com/office/drawing/2014/main" id="{1D056831-12A7-492A-69FF-B4A05C7827D6}"/>
              </a:ext>
            </a:extLst>
          </p:cNvPr>
          <p:cNvPicPr>
            <a:picLocks noChangeAspect="1"/>
          </p:cNvPicPr>
          <p:nvPr userDrawn="1"/>
        </p:nvPicPr>
        <p:blipFill>
          <a:blip r:embed="rId2"/>
          <a:stretch>
            <a:fillRect/>
          </a:stretch>
        </p:blipFill>
        <p:spPr>
          <a:xfrm>
            <a:off x="326435" y="1395638"/>
            <a:ext cx="1645377" cy="548459"/>
          </a:xfrm>
          <a:prstGeom prst="rect">
            <a:avLst/>
          </a:prstGeom>
        </p:spPr>
      </p:pic>
    </p:spTree>
    <p:extLst>
      <p:ext uri="{BB962C8B-B14F-4D97-AF65-F5344CB8AC3E}">
        <p14:creationId xmlns:p14="http://schemas.microsoft.com/office/powerpoint/2010/main" val="495959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Light Theme_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455A-E482-B74D-4F18-A39032206B50}"/>
              </a:ext>
            </a:extLst>
          </p:cNvPr>
          <p:cNvSpPr>
            <a:spLocks noGrp="1"/>
          </p:cNvSpPr>
          <p:nvPr>
            <p:ph type="ctrTitle" hasCustomPrompt="1"/>
          </p:nvPr>
        </p:nvSpPr>
        <p:spPr>
          <a:xfrm>
            <a:off x="504157" y="850832"/>
            <a:ext cx="8135688" cy="3339761"/>
          </a:xfrm>
          <a:prstGeom prst="rect">
            <a:avLst/>
          </a:prstGeom>
        </p:spPr>
        <p:txBody>
          <a:bodyPr anchor="ctr">
            <a:noAutofit/>
          </a:bodyPr>
          <a:lstStyle>
            <a:lvl1pPr algn="ctr">
              <a:defRPr sz="4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headline</a:t>
            </a:r>
          </a:p>
        </p:txBody>
      </p:sp>
    </p:spTree>
    <p:extLst>
      <p:ext uri="{BB962C8B-B14F-4D97-AF65-F5344CB8AC3E}">
        <p14:creationId xmlns:p14="http://schemas.microsoft.com/office/powerpoint/2010/main" val="611911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_Light Theme_Rhodamin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9FD9F7-1228-2F38-627E-2D185D58E75F}"/>
              </a:ext>
            </a:extLst>
          </p:cNvPr>
          <p:cNvSpPr>
            <a:spLocks noGrp="1"/>
          </p:cNvSpPr>
          <p:nvPr>
            <p:ph type="ctrTitle" hasCustomPrompt="1"/>
          </p:nvPr>
        </p:nvSpPr>
        <p:spPr>
          <a:xfrm>
            <a:off x="376881" y="2051584"/>
            <a:ext cx="5089748" cy="1274856"/>
          </a:xfrm>
          <a:prstGeom prst="rect">
            <a:avLst/>
          </a:prstGeom>
        </p:spPr>
        <p:txBody>
          <a:bodyPr anchor="b">
            <a:noAutofit/>
          </a:bodyPr>
          <a:lstStyle>
            <a:lvl1pPr algn="l">
              <a:defRPr sz="24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Closing Statement</a:t>
            </a:r>
          </a:p>
        </p:txBody>
      </p:sp>
      <p:sp>
        <p:nvSpPr>
          <p:cNvPr id="2" name="Subtitle 2">
            <a:extLst>
              <a:ext uri="{FF2B5EF4-FFF2-40B4-BE49-F238E27FC236}">
                <a16:creationId xmlns:a16="http://schemas.microsoft.com/office/drawing/2014/main" id="{81FD8F08-57F2-6EA5-5552-F7AC5E5D7B6C}"/>
              </a:ext>
            </a:extLst>
          </p:cNvPr>
          <p:cNvSpPr>
            <a:spLocks noGrp="1"/>
          </p:cNvSpPr>
          <p:nvPr>
            <p:ph type="subTitle" idx="1" hasCustomPrompt="1"/>
          </p:nvPr>
        </p:nvSpPr>
        <p:spPr>
          <a:xfrm>
            <a:off x="376881" y="3578577"/>
            <a:ext cx="2467919" cy="1378953"/>
          </a:xfrm>
          <a:prstGeom prst="rect">
            <a:avLst/>
          </a:prstGeom>
        </p:spPr>
        <p:txBody>
          <a:bodyPr>
            <a:normAutofit/>
          </a:bodyPr>
          <a:lstStyle>
            <a:lvl1pPr marL="0" indent="0" algn="l">
              <a:buNone/>
              <a:defRPr sz="110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Contact Info</a:t>
            </a:r>
          </a:p>
        </p:txBody>
      </p:sp>
      <p:pic>
        <p:nvPicPr>
          <p:cNvPr id="3" name="Picture 2" descr="A black and blue logo&#10;&#10;Description automatically generated">
            <a:extLst>
              <a:ext uri="{FF2B5EF4-FFF2-40B4-BE49-F238E27FC236}">
                <a16:creationId xmlns:a16="http://schemas.microsoft.com/office/drawing/2014/main" id="{80FF1326-49B2-931C-B00B-6192F76E36AA}"/>
              </a:ext>
            </a:extLst>
          </p:cNvPr>
          <p:cNvPicPr>
            <a:picLocks noChangeAspect="1"/>
          </p:cNvPicPr>
          <p:nvPr userDrawn="1"/>
        </p:nvPicPr>
        <p:blipFill>
          <a:blip r:embed="rId2"/>
          <a:stretch>
            <a:fillRect/>
          </a:stretch>
        </p:blipFill>
        <p:spPr>
          <a:xfrm>
            <a:off x="326435" y="1395638"/>
            <a:ext cx="1645377" cy="548459"/>
          </a:xfrm>
          <a:prstGeom prst="rect">
            <a:avLst/>
          </a:prstGeom>
        </p:spPr>
      </p:pic>
    </p:spTree>
    <p:extLst>
      <p:ext uri="{BB962C8B-B14F-4D97-AF65-F5344CB8AC3E}">
        <p14:creationId xmlns:p14="http://schemas.microsoft.com/office/powerpoint/2010/main" val="2479929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Neutral Theme_Headlin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10E03B-7D09-6B22-B380-D424EE50CB5F}"/>
              </a:ext>
            </a:extLst>
          </p:cNvPr>
          <p:cNvSpPr>
            <a:spLocks noGrp="1"/>
          </p:cNvSpPr>
          <p:nvPr>
            <p:ph type="ctrTitle" hasCustomPrompt="1"/>
          </p:nvPr>
        </p:nvSpPr>
        <p:spPr>
          <a:xfrm>
            <a:off x="504157" y="850832"/>
            <a:ext cx="8135688" cy="3339761"/>
          </a:xfrm>
          <a:prstGeom prst="rect">
            <a:avLst/>
          </a:prstGeom>
        </p:spPr>
        <p:txBody>
          <a:bodyPr anchor="ctr">
            <a:noAutofit/>
          </a:bodyPr>
          <a:lstStyle>
            <a:lvl1pPr algn="ctr">
              <a:defRPr sz="4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headline</a:t>
            </a:r>
          </a:p>
        </p:txBody>
      </p:sp>
    </p:spTree>
    <p:extLst>
      <p:ext uri="{BB962C8B-B14F-4D97-AF65-F5344CB8AC3E}">
        <p14:creationId xmlns:p14="http://schemas.microsoft.com/office/powerpoint/2010/main" val="257716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26A8-FE9A-6347-AD34-B18C5800FACC}"/>
              </a:ext>
            </a:extLst>
          </p:cNvPr>
          <p:cNvSpPr>
            <a:spLocks noGrp="1"/>
          </p:cNvSpPr>
          <p:nvPr>
            <p:ph type="title"/>
          </p:nvPr>
        </p:nvSpPr>
        <p:spPr>
          <a:xfrm>
            <a:off x="623888" y="1282304"/>
            <a:ext cx="7886700" cy="2139553"/>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335855E4-7AB5-2A43-A99A-6C7E57BF0423}"/>
              </a:ext>
            </a:extLst>
          </p:cNvPr>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text styles</a:t>
            </a:r>
          </a:p>
        </p:txBody>
      </p:sp>
    </p:spTree>
    <p:extLst>
      <p:ext uri="{BB962C8B-B14F-4D97-AF65-F5344CB8AC3E}">
        <p14:creationId xmlns:p14="http://schemas.microsoft.com/office/powerpoint/2010/main" val="2816046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Neutral Theme_Section">
    <p:spTree>
      <p:nvGrpSpPr>
        <p:cNvPr id="1" name=""/>
        <p:cNvGrpSpPr/>
        <p:nvPr/>
      </p:nvGrpSpPr>
      <p:grpSpPr>
        <a:xfrm>
          <a:off x="0" y="0"/>
          <a:ext cx="0" cy="0"/>
          <a:chOff x="0" y="0"/>
          <a:chExt cx="0" cy="0"/>
        </a:xfrm>
      </p:grpSpPr>
      <p:pic>
        <p:nvPicPr>
          <p:cNvPr id="7" name="Picture 6" descr="A white bird with black background&#10;&#10;Description automatically generated with medium confidence">
            <a:extLst>
              <a:ext uri="{FF2B5EF4-FFF2-40B4-BE49-F238E27FC236}">
                <a16:creationId xmlns:a16="http://schemas.microsoft.com/office/drawing/2014/main" id="{AB8F0319-58A1-205B-5F0E-69483BEB2D3B}"/>
              </a:ext>
            </a:extLst>
          </p:cNvPr>
          <p:cNvPicPr>
            <a:picLocks noChangeAspect="1"/>
          </p:cNvPicPr>
          <p:nvPr userDrawn="1"/>
        </p:nvPicPr>
        <p:blipFill>
          <a:blip r:embed="rId2">
            <a:alphaModFix amt="11000"/>
          </a:blip>
          <a:stretch>
            <a:fillRect/>
          </a:stretch>
        </p:blipFill>
        <p:spPr>
          <a:xfrm>
            <a:off x="3870681" y="44647"/>
            <a:ext cx="4902073" cy="5054206"/>
          </a:xfrm>
          <a:prstGeom prst="rect">
            <a:avLst/>
          </a:prstGeom>
        </p:spPr>
      </p:pic>
      <p:sp>
        <p:nvSpPr>
          <p:cNvPr id="4" name="Title 1">
            <a:extLst>
              <a:ext uri="{FF2B5EF4-FFF2-40B4-BE49-F238E27FC236}">
                <a16:creationId xmlns:a16="http://schemas.microsoft.com/office/drawing/2014/main" id="{0DA0B17F-E506-B4DA-75C6-FEE541B86C46}"/>
              </a:ext>
            </a:extLst>
          </p:cNvPr>
          <p:cNvSpPr>
            <a:spLocks noGrp="1"/>
          </p:cNvSpPr>
          <p:nvPr>
            <p:ph type="ctrTitle" hasCustomPrompt="1"/>
          </p:nvPr>
        </p:nvSpPr>
        <p:spPr>
          <a:xfrm>
            <a:off x="376881" y="1596855"/>
            <a:ext cx="5089748" cy="1274856"/>
          </a:xfrm>
          <a:prstGeom prst="rect">
            <a:avLst/>
          </a:prstGeom>
        </p:spPr>
        <p:txBody>
          <a:bodyPr anchor="b">
            <a:noAutofit/>
          </a:bodyPr>
          <a:lstStyle>
            <a:lvl1pPr algn="l">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title style</a:t>
            </a:r>
          </a:p>
        </p:txBody>
      </p:sp>
      <p:sp>
        <p:nvSpPr>
          <p:cNvPr id="5" name="Subtitle 2">
            <a:extLst>
              <a:ext uri="{FF2B5EF4-FFF2-40B4-BE49-F238E27FC236}">
                <a16:creationId xmlns:a16="http://schemas.microsoft.com/office/drawing/2014/main" id="{04ADA8D3-BA5B-3F03-B240-B580F5B50CE5}"/>
              </a:ext>
            </a:extLst>
          </p:cNvPr>
          <p:cNvSpPr>
            <a:spLocks noGrp="1"/>
          </p:cNvSpPr>
          <p:nvPr>
            <p:ph type="subTitle" idx="1" hasCustomPrompt="1"/>
          </p:nvPr>
        </p:nvSpPr>
        <p:spPr>
          <a:xfrm>
            <a:off x="376881" y="2926078"/>
            <a:ext cx="5089748" cy="1576724"/>
          </a:xfrm>
          <a:prstGeom prst="rect">
            <a:avLst/>
          </a:prstGeom>
        </p:spPr>
        <p:txBody>
          <a:bodyPr>
            <a:normAutofit/>
          </a:bodyPr>
          <a:lstStyle>
            <a:lvl1pPr marL="0" indent="0" algn="l">
              <a:buNone/>
              <a:defRPr sz="1400" b="0" i="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233053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F204-614E-9E42-B796-9A2C30257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820EE-E182-8F40-9BB3-C4DEECC67D1A}"/>
              </a:ext>
            </a:extLst>
          </p:cNvPr>
          <p:cNvSpPr>
            <a:spLocks noGrp="1"/>
          </p:cNvSpPr>
          <p:nvPr>
            <p:ph sz="half" idx="1"/>
          </p:nvPr>
        </p:nvSpPr>
        <p:spPr>
          <a:xfrm>
            <a:off x="238365" y="886382"/>
            <a:ext cx="4170539" cy="37463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DE3F6C6-F0AA-1844-BB27-CBD4806F1BF6}"/>
              </a:ext>
            </a:extLst>
          </p:cNvPr>
          <p:cNvSpPr>
            <a:spLocks noGrp="1"/>
          </p:cNvSpPr>
          <p:nvPr>
            <p:ph sz="half" idx="2"/>
          </p:nvPr>
        </p:nvSpPr>
        <p:spPr>
          <a:xfrm>
            <a:off x="4532590" y="886382"/>
            <a:ext cx="4170539" cy="37463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806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F204-614E-9E42-B796-9A2C30257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820EE-E182-8F40-9BB3-C4DEECC67D1A}"/>
              </a:ext>
            </a:extLst>
          </p:cNvPr>
          <p:cNvSpPr>
            <a:spLocks noGrp="1"/>
          </p:cNvSpPr>
          <p:nvPr>
            <p:ph sz="half" idx="1"/>
          </p:nvPr>
        </p:nvSpPr>
        <p:spPr>
          <a:xfrm>
            <a:off x="238365" y="886382"/>
            <a:ext cx="2739682" cy="37463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DE3F6C6-F0AA-1844-BB27-CBD4806F1BF6}"/>
              </a:ext>
            </a:extLst>
          </p:cNvPr>
          <p:cNvSpPr>
            <a:spLocks noGrp="1"/>
          </p:cNvSpPr>
          <p:nvPr>
            <p:ph sz="half" idx="2"/>
          </p:nvPr>
        </p:nvSpPr>
        <p:spPr>
          <a:xfrm>
            <a:off x="3096181" y="886382"/>
            <a:ext cx="2739682" cy="37463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38247A04-6B12-3342-9EA1-7BCF877D2623}"/>
              </a:ext>
            </a:extLst>
          </p:cNvPr>
          <p:cNvSpPr>
            <a:spLocks noGrp="1"/>
          </p:cNvSpPr>
          <p:nvPr>
            <p:ph sz="half" idx="13"/>
          </p:nvPr>
        </p:nvSpPr>
        <p:spPr>
          <a:xfrm>
            <a:off x="5963448" y="886382"/>
            <a:ext cx="2739682" cy="37463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641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5D2D96-B5E8-C04A-A2C2-7D0AD54F264D}"/>
              </a:ext>
            </a:extLst>
          </p:cNvPr>
          <p:cNvSpPr>
            <a:spLocks noGrp="1"/>
          </p:cNvSpPr>
          <p:nvPr>
            <p:ph type="body" idx="1"/>
          </p:nvPr>
        </p:nvSpPr>
        <p:spPr>
          <a:xfrm>
            <a:off x="229803" y="888853"/>
            <a:ext cx="4144211" cy="5580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BCC25D1-1597-DE4D-B25A-E90754BE9A1F}"/>
              </a:ext>
            </a:extLst>
          </p:cNvPr>
          <p:cNvSpPr>
            <a:spLocks noGrp="1"/>
          </p:cNvSpPr>
          <p:nvPr>
            <p:ph sz="half" idx="2"/>
          </p:nvPr>
        </p:nvSpPr>
        <p:spPr>
          <a:xfrm>
            <a:off x="229803" y="1487164"/>
            <a:ext cx="4144211" cy="297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00F9628-3097-C64F-9096-06A6D10874F8}"/>
              </a:ext>
            </a:extLst>
          </p:cNvPr>
          <p:cNvSpPr>
            <a:spLocks noGrp="1"/>
          </p:cNvSpPr>
          <p:nvPr>
            <p:ph type="body" sz="quarter" idx="3"/>
          </p:nvPr>
        </p:nvSpPr>
        <p:spPr>
          <a:xfrm>
            <a:off x="4533695" y="888853"/>
            <a:ext cx="4161271" cy="5580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A7895B4-E1FB-4342-BEF7-6B84725985B1}"/>
              </a:ext>
            </a:extLst>
          </p:cNvPr>
          <p:cNvSpPr>
            <a:spLocks noGrp="1"/>
          </p:cNvSpPr>
          <p:nvPr>
            <p:ph sz="quarter" idx="4"/>
          </p:nvPr>
        </p:nvSpPr>
        <p:spPr>
          <a:xfrm>
            <a:off x="4533695" y="1487164"/>
            <a:ext cx="4161271" cy="297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a:extLst>
              <a:ext uri="{FF2B5EF4-FFF2-40B4-BE49-F238E27FC236}">
                <a16:creationId xmlns:a16="http://schemas.microsoft.com/office/drawing/2014/main" id="{AE3FE3E6-AEA8-9079-AAA2-0F8DA7C250F6}"/>
              </a:ext>
            </a:extLst>
          </p:cNvPr>
          <p:cNvSpPr>
            <a:spLocks noGrp="1"/>
          </p:cNvSpPr>
          <p:nvPr>
            <p:ph type="title"/>
          </p:nvPr>
        </p:nvSpPr>
        <p:spPr>
          <a:xfrm>
            <a:off x="238365" y="273845"/>
            <a:ext cx="8456601" cy="52687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3928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81A7-BC8F-8C45-82A0-040FE65364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2010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amp;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19CF-375D-9C4A-967E-A4DBF846B824}"/>
              </a:ext>
            </a:extLst>
          </p:cNvPr>
          <p:cNvSpPr>
            <a:spLocks noGrp="1"/>
          </p:cNvSpPr>
          <p:nvPr>
            <p:ph type="title"/>
          </p:nvPr>
        </p:nvSpPr>
        <p:spPr>
          <a:xfrm>
            <a:off x="238365" y="276578"/>
            <a:ext cx="3143078" cy="1266472"/>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9D3DB29C-7991-1A42-9901-5FF3993DCD74}"/>
              </a:ext>
            </a:extLst>
          </p:cNvPr>
          <p:cNvSpPr>
            <a:spLocks noGrp="1"/>
          </p:cNvSpPr>
          <p:nvPr>
            <p:ph idx="1"/>
          </p:nvPr>
        </p:nvSpPr>
        <p:spPr>
          <a:xfrm>
            <a:off x="3887391" y="276579"/>
            <a:ext cx="4629150" cy="4119210"/>
          </a:xfrm>
        </p:spPr>
        <p:txBody>
          <a:bodyPr/>
          <a:lstStyle>
            <a:lvl1pPr>
              <a:defRPr sz="1800"/>
            </a:lvl1pPr>
            <a:lvl2pPr>
              <a:defRPr sz="1600"/>
            </a:lvl2pPr>
            <a:lvl3pPr>
              <a:defRPr sz="1400"/>
            </a:lvl3pPr>
            <a:lvl4pPr>
              <a:defRPr sz="1200"/>
            </a:lvl4pPr>
            <a:lvl5pPr>
              <a:defRPr sz="10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A567694-578A-A34E-8090-93FFED2A71C5}"/>
              </a:ext>
            </a:extLst>
          </p:cNvPr>
          <p:cNvSpPr>
            <a:spLocks noGrp="1"/>
          </p:cNvSpPr>
          <p:nvPr>
            <p:ph type="body" sz="half" idx="2"/>
          </p:nvPr>
        </p:nvSpPr>
        <p:spPr>
          <a:xfrm>
            <a:off x="238365" y="1543050"/>
            <a:ext cx="31430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90928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mp;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FF2AAA-5C13-4B4E-9990-6098FEADB504}"/>
              </a:ext>
            </a:extLst>
          </p:cNvPr>
          <p:cNvSpPr>
            <a:spLocks noGrp="1"/>
          </p:cNvSpPr>
          <p:nvPr>
            <p:ph type="pic" idx="1"/>
          </p:nvPr>
        </p:nvSpPr>
        <p:spPr>
          <a:xfrm>
            <a:off x="3589867" y="342900"/>
            <a:ext cx="5441244" cy="420087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Title 1">
            <a:extLst>
              <a:ext uri="{FF2B5EF4-FFF2-40B4-BE49-F238E27FC236}">
                <a16:creationId xmlns:a16="http://schemas.microsoft.com/office/drawing/2014/main" id="{C3A0C190-0361-C644-894C-BD97EED88F8E}"/>
              </a:ext>
            </a:extLst>
          </p:cNvPr>
          <p:cNvSpPr>
            <a:spLocks noGrp="1"/>
          </p:cNvSpPr>
          <p:nvPr>
            <p:ph type="title"/>
          </p:nvPr>
        </p:nvSpPr>
        <p:spPr>
          <a:xfrm>
            <a:off x="238365" y="342900"/>
            <a:ext cx="3143078" cy="1200150"/>
          </a:xfrm>
        </p:spPr>
        <p:txBody>
          <a:bodyPr anchor="b"/>
          <a:lstStyle>
            <a:lvl1pPr>
              <a:defRPr sz="2400"/>
            </a:lvl1pPr>
          </a:lstStyle>
          <a:p>
            <a:r>
              <a:rPr lang="en-US" dirty="0"/>
              <a:t>Click to edit Master title style</a:t>
            </a:r>
          </a:p>
        </p:txBody>
      </p:sp>
      <p:sp>
        <p:nvSpPr>
          <p:cNvPr id="9" name="Text Placeholder 3">
            <a:extLst>
              <a:ext uri="{FF2B5EF4-FFF2-40B4-BE49-F238E27FC236}">
                <a16:creationId xmlns:a16="http://schemas.microsoft.com/office/drawing/2014/main" id="{2B1EDDEE-5474-8B48-AFC7-4D620AD1ADF7}"/>
              </a:ext>
            </a:extLst>
          </p:cNvPr>
          <p:cNvSpPr>
            <a:spLocks noGrp="1"/>
          </p:cNvSpPr>
          <p:nvPr>
            <p:ph type="body" sz="half" idx="2"/>
          </p:nvPr>
        </p:nvSpPr>
        <p:spPr>
          <a:xfrm>
            <a:off x="238365" y="1543050"/>
            <a:ext cx="3143078" cy="29630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68018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Caption_2">
    <p:spTree>
      <p:nvGrpSpPr>
        <p:cNvPr id="1" name=""/>
        <p:cNvGrpSpPr/>
        <p:nvPr/>
      </p:nvGrpSpPr>
      <p:grpSpPr>
        <a:xfrm>
          <a:off x="0" y="0"/>
          <a:ext cx="0" cy="0"/>
          <a:chOff x="0" y="0"/>
          <a:chExt cx="0" cy="0"/>
        </a:xfrm>
      </p:grpSpPr>
      <p:sp>
        <p:nvSpPr>
          <p:cNvPr id="6" name="Picture Placeholder 30">
            <a:extLst>
              <a:ext uri="{FF2B5EF4-FFF2-40B4-BE49-F238E27FC236}">
                <a16:creationId xmlns:a16="http://schemas.microsoft.com/office/drawing/2014/main" id="{A334BC9C-B26A-AE46-B72E-A15CD9B2F127}"/>
              </a:ext>
            </a:extLst>
          </p:cNvPr>
          <p:cNvSpPr>
            <a:spLocks noGrp="1"/>
          </p:cNvSpPr>
          <p:nvPr>
            <p:ph type="pic" sz="quarter" idx="13"/>
          </p:nvPr>
        </p:nvSpPr>
        <p:spPr>
          <a:xfrm>
            <a:off x="0" y="5473"/>
            <a:ext cx="4572000" cy="4685060"/>
          </a:xfrm>
        </p:spPr>
        <p:txBody>
          <a:bodyPr/>
          <a:lstStyle>
            <a:lvl1pPr>
              <a:buNone/>
              <a:defRPr/>
            </a:lvl1pPr>
          </a:lstStyle>
          <a:p>
            <a:endParaRPr lang="en-US" dirty="0"/>
          </a:p>
        </p:txBody>
      </p:sp>
      <p:sp>
        <p:nvSpPr>
          <p:cNvPr id="8" name="Title 1">
            <a:extLst>
              <a:ext uri="{FF2B5EF4-FFF2-40B4-BE49-F238E27FC236}">
                <a16:creationId xmlns:a16="http://schemas.microsoft.com/office/drawing/2014/main" id="{844D02E5-955A-4745-9A89-621E6E29AB9B}"/>
              </a:ext>
            </a:extLst>
          </p:cNvPr>
          <p:cNvSpPr>
            <a:spLocks noGrp="1"/>
          </p:cNvSpPr>
          <p:nvPr>
            <p:ph type="title"/>
          </p:nvPr>
        </p:nvSpPr>
        <p:spPr>
          <a:xfrm>
            <a:off x="5033146" y="273844"/>
            <a:ext cx="3661820" cy="918368"/>
          </a:xfrm>
        </p:spPr>
        <p:txBody>
          <a:bodyPr/>
          <a:lstStyle/>
          <a:p>
            <a:r>
              <a:rPr lang="en-US"/>
              <a:t>Click to edit Master title style</a:t>
            </a:r>
          </a:p>
        </p:txBody>
      </p:sp>
      <p:sp>
        <p:nvSpPr>
          <p:cNvPr id="9" name="Content Placeholder 3">
            <a:extLst>
              <a:ext uri="{FF2B5EF4-FFF2-40B4-BE49-F238E27FC236}">
                <a16:creationId xmlns:a16="http://schemas.microsoft.com/office/drawing/2014/main" id="{E141472A-6029-364B-876F-EC2081701FB5}"/>
              </a:ext>
            </a:extLst>
          </p:cNvPr>
          <p:cNvSpPr>
            <a:spLocks noGrp="1"/>
          </p:cNvSpPr>
          <p:nvPr>
            <p:ph sz="half" idx="2"/>
          </p:nvPr>
        </p:nvSpPr>
        <p:spPr>
          <a:xfrm>
            <a:off x="5027503" y="1241777"/>
            <a:ext cx="3669982" cy="33909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89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BE76EE-ABD5-59B8-4D63-0480E9179EBE}"/>
              </a:ext>
            </a:extLst>
          </p:cNvPr>
          <p:cNvSpPr/>
          <p:nvPr userDrawn="1"/>
        </p:nvSpPr>
        <p:spPr>
          <a:xfrm>
            <a:off x="0" y="4700187"/>
            <a:ext cx="9144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CC16D2D4-7041-B640-9C2C-F63D16B7E552}"/>
              </a:ext>
            </a:extLst>
          </p:cNvPr>
          <p:cNvSpPr>
            <a:spLocks noGrp="1"/>
          </p:cNvSpPr>
          <p:nvPr>
            <p:ph type="title"/>
          </p:nvPr>
        </p:nvSpPr>
        <p:spPr>
          <a:xfrm>
            <a:off x="238365" y="273845"/>
            <a:ext cx="8456601" cy="5268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1591E1-A84A-D342-B1DC-DBDF238AF358}"/>
              </a:ext>
            </a:extLst>
          </p:cNvPr>
          <p:cNvSpPr>
            <a:spLocks noGrp="1"/>
          </p:cNvSpPr>
          <p:nvPr>
            <p:ph type="body" idx="1"/>
          </p:nvPr>
        </p:nvSpPr>
        <p:spPr>
          <a:xfrm>
            <a:off x="229803" y="886382"/>
            <a:ext cx="8464964" cy="35649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07870889-30B2-C807-B8B1-B8FB744B1417}"/>
              </a:ext>
            </a:extLst>
          </p:cNvPr>
          <p:cNvPicPr>
            <a:picLocks noChangeAspect="1"/>
          </p:cNvPicPr>
          <p:nvPr userDrawn="1"/>
        </p:nvPicPr>
        <p:blipFill>
          <a:blip r:embed="rId14"/>
          <a:stretch>
            <a:fillRect/>
          </a:stretch>
        </p:blipFill>
        <p:spPr>
          <a:xfrm>
            <a:off x="238165" y="4789429"/>
            <a:ext cx="804741" cy="268247"/>
          </a:xfrm>
          <a:prstGeom prst="rect">
            <a:avLst/>
          </a:prstGeom>
        </p:spPr>
      </p:pic>
      <p:sp>
        <p:nvSpPr>
          <p:cNvPr id="14" name="TextBox 13">
            <a:extLst>
              <a:ext uri="{FF2B5EF4-FFF2-40B4-BE49-F238E27FC236}">
                <a16:creationId xmlns:a16="http://schemas.microsoft.com/office/drawing/2014/main" id="{B1697957-86E8-CF67-C95F-86FBFE5BF065}"/>
              </a:ext>
            </a:extLst>
          </p:cNvPr>
          <p:cNvSpPr txBox="1"/>
          <p:nvPr userDrawn="1"/>
        </p:nvSpPr>
        <p:spPr>
          <a:xfrm>
            <a:off x="7168200" y="4869656"/>
            <a:ext cx="1557867" cy="103100"/>
          </a:xfrm>
          <a:prstGeom prst="rect">
            <a:avLst/>
          </a:prstGeom>
          <a:noFill/>
        </p:spPr>
        <p:txBody>
          <a:bodyPr wrap="square" lIns="0" tIns="0" rIns="0" bIns="0" rtlCol="0" anchor="b">
            <a:noAutofit/>
          </a:bodyPr>
          <a:lstStyle/>
          <a:p>
            <a:pPr marL="0" marR="0" lvl="0" indent="0" algn="r" defTabSz="171450" rtl="0" eaLnBrk="1" fontAlgn="auto" latinLnBrk="0" hangingPunct="1">
              <a:lnSpc>
                <a:spcPct val="100000"/>
              </a:lnSpc>
              <a:spcBef>
                <a:spcPts val="0"/>
              </a:spcBef>
              <a:spcAft>
                <a:spcPts val="900"/>
              </a:spcAft>
              <a:buClrTx/>
              <a:buSzTx/>
              <a:buFontTx/>
              <a:buNone/>
              <a:tabLst/>
              <a:defRPr/>
            </a:pPr>
            <a:r>
              <a:rPr lang="en-GB" sz="550" b="1" i="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Copyright © 2024 MIPS. Under NDA.</a:t>
            </a:r>
            <a:endParaRPr lang="en-US" sz="550" b="1" i="0" noProof="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0150E705-268B-9134-ACD0-3582D4FE61B3}"/>
              </a:ext>
            </a:extLst>
          </p:cNvPr>
          <p:cNvSpPr txBox="1"/>
          <p:nvPr userDrawn="1"/>
        </p:nvSpPr>
        <p:spPr>
          <a:xfrm>
            <a:off x="8844844" y="4869656"/>
            <a:ext cx="180622" cy="103100"/>
          </a:xfrm>
          <a:prstGeom prst="rect">
            <a:avLst/>
          </a:prstGeom>
          <a:noFill/>
        </p:spPr>
        <p:txBody>
          <a:bodyPr wrap="square" lIns="0" tIns="0" rIns="0" bIns="0" rtlCol="0" anchor="b">
            <a:noAutofit/>
          </a:bodyPr>
          <a:lstStyle/>
          <a:p>
            <a:pPr marL="0" marR="0" lvl="0" indent="0" algn="l" defTabSz="171450" rtl="0" eaLnBrk="1" fontAlgn="auto" latinLnBrk="0" hangingPunct="1">
              <a:lnSpc>
                <a:spcPct val="100000"/>
              </a:lnSpc>
              <a:spcBef>
                <a:spcPts val="0"/>
              </a:spcBef>
              <a:spcAft>
                <a:spcPts val="900"/>
              </a:spcAft>
              <a:buClrTx/>
              <a:buSzTx/>
              <a:buFontTx/>
              <a:buNone/>
              <a:tabLst/>
              <a:defRPr/>
            </a:pPr>
            <a:fld id="{106129BC-5B49-9C45-8B4C-8C1D5191169D}" type="slidenum">
              <a:rPr lang="en-US" sz="550" b="1"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pPr/>
              <a:t>‹#›</a:t>
            </a:fld>
            <a:endParaRPr lang="en-US" sz="550" b="1" i="0" noProof="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727877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7" r:id="rId7"/>
    <p:sldLayoutId id="2147483788" r:id="rId8"/>
    <p:sldLayoutId id="2147483789" r:id="rId9"/>
    <p:sldLayoutId id="2147483804" r:id="rId10"/>
    <p:sldLayoutId id="2147483808" r:id="rId11"/>
    <p:sldLayoutId id="2147483809" r:id="rId12"/>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00000"/>
        </a:lnSpc>
        <a:spcBef>
          <a:spcPts val="750"/>
        </a:spcBef>
        <a:buFontTx/>
        <a:buNone/>
        <a:defRPr sz="135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200" kern="120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050" kern="120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2E0020-B291-3002-CF24-0C5F6C498316}"/>
              </a:ext>
            </a:extLst>
          </p:cNvPr>
          <p:cNvSpPr/>
          <p:nvPr userDrawn="1"/>
        </p:nvSpPr>
        <p:spPr>
          <a:xfrm>
            <a:off x="0" y="0"/>
            <a:ext cx="9144000" cy="5143005"/>
          </a:xfrm>
          <a:prstGeom prst="rect">
            <a:avLst/>
          </a:prstGeom>
          <a:gradFill>
            <a:gsLst>
              <a:gs pos="60000">
                <a:schemeClr val="tx1">
                  <a:alpha val="95000"/>
                </a:schemeClr>
              </a:gs>
              <a:gs pos="100000">
                <a:schemeClr val="tx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grey logo&#10;&#10;Description automatically generated">
            <a:extLst>
              <a:ext uri="{FF2B5EF4-FFF2-40B4-BE49-F238E27FC236}">
                <a16:creationId xmlns:a16="http://schemas.microsoft.com/office/drawing/2014/main" id="{70584D1B-6600-E4DE-8647-8D3A12C57370}"/>
              </a:ext>
            </a:extLst>
          </p:cNvPr>
          <p:cNvPicPr>
            <a:picLocks noChangeAspect="1"/>
          </p:cNvPicPr>
          <p:nvPr userDrawn="1"/>
        </p:nvPicPr>
        <p:blipFill>
          <a:blip r:embed="rId5"/>
          <a:stretch>
            <a:fillRect/>
          </a:stretch>
        </p:blipFill>
        <p:spPr>
          <a:xfrm>
            <a:off x="3870681" y="44647"/>
            <a:ext cx="4902073" cy="5054206"/>
          </a:xfrm>
          <a:prstGeom prst="rect">
            <a:avLst/>
          </a:prstGeom>
        </p:spPr>
      </p:pic>
      <p:pic>
        <p:nvPicPr>
          <p:cNvPr id="12" name="Picture 11" descr="A white bird with black background&#10;&#10;Description automatically generated with medium confidence">
            <a:extLst>
              <a:ext uri="{FF2B5EF4-FFF2-40B4-BE49-F238E27FC236}">
                <a16:creationId xmlns:a16="http://schemas.microsoft.com/office/drawing/2014/main" id="{D0A77616-98A9-586D-34C0-29AF5A038E47}"/>
              </a:ext>
            </a:extLst>
          </p:cNvPr>
          <p:cNvPicPr>
            <a:picLocks noChangeAspect="1"/>
          </p:cNvPicPr>
          <p:nvPr userDrawn="1"/>
        </p:nvPicPr>
        <p:blipFill>
          <a:blip r:embed="rId6">
            <a:alphaModFix amt="5000"/>
          </a:blip>
          <a:stretch>
            <a:fillRect/>
          </a:stretch>
        </p:blipFill>
        <p:spPr>
          <a:xfrm>
            <a:off x="3870681" y="44647"/>
            <a:ext cx="4902073" cy="5054206"/>
          </a:xfrm>
          <a:prstGeom prst="rect">
            <a:avLst/>
          </a:prstGeom>
        </p:spPr>
      </p:pic>
    </p:spTree>
    <p:extLst>
      <p:ext uri="{BB962C8B-B14F-4D97-AF65-F5344CB8AC3E}">
        <p14:creationId xmlns:p14="http://schemas.microsoft.com/office/powerpoint/2010/main" val="36425050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35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2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A77616-98A9-586D-34C0-29AF5A038E47}"/>
              </a:ext>
            </a:extLst>
          </p:cNvPr>
          <p:cNvPicPr>
            <a:picLocks noChangeAspect="1"/>
          </p:cNvPicPr>
          <p:nvPr userDrawn="1"/>
        </p:nvPicPr>
        <p:blipFill>
          <a:blip r:embed="rId5">
            <a:alphaModFix amt="25000"/>
          </a:blip>
          <a:srcRect/>
          <a:stretch/>
        </p:blipFill>
        <p:spPr>
          <a:xfrm>
            <a:off x="3870681" y="44647"/>
            <a:ext cx="4902072" cy="5054206"/>
          </a:xfrm>
          <a:prstGeom prst="rect">
            <a:avLst/>
          </a:prstGeom>
        </p:spPr>
      </p:pic>
    </p:spTree>
    <p:extLst>
      <p:ext uri="{BB962C8B-B14F-4D97-AF65-F5344CB8AC3E}">
        <p14:creationId xmlns:p14="http://schemas.microsoft.com/office/powerpoint/2010/main" val="215752434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35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2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BF4FCA-479C-837A-FE71-737D36024F4D}"/>
              </a:ext>
            </a:extLst>
          </p:cNvPr>
          <p:cNvSpPr/>
          <p:nvPr userDrawn="1"/>
        </p:nvSpPr>
        <p:spPr>
          <a:xfrm>
            <a:off x="0" y="0"/>
            <a:ext cx="9144000" cy="5143005"/>
          </a:xfrm>
          <a:prstGeom prst="rect">
            <a:avLst/>
          </a:prstGeom>
          <a:gradFill>
            <a:gsLst>
              <a:gs pos="25000">
                <a:schemeClr val="bg1">
                  <a:lumMod val="75000"/>
                </a:schemeClr>
              </a:gs>
              <a:gs pos="75000">
                <a:schemeClr val="tx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528146"/>
      </p:ext>
    </p:extLst>
  </p:cSld>
  <p:clrMap bg1="lt1" tx1="dk1" bg2="lt2" tx2="dk2" accent1="accent1" accent2="accent2" accent3="accent3" accent4="accent4" accent5="accent5" accent6="accent6" hlink="hlink" folHlink="folHlink"/>
  <p:sldLayoutIdLst>
    <p:sldLayoutId id="2147483794" r:id="rId1"/>
    <p:sldLayoutId id="2147483795" r:id="rId2"/>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35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2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9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mips.com/news/mips-launches-new-strategic-focus-and-rebrand-the-freedom-to-innovate-compute/" TargetMode="External"/><Relationship Id="rId2" Type="http://schemas.openxmlformats.org/officeDocument/2006/relationships/hyperlink" Target="https://mips.com/"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6A2D-751D-5799-2250-7745165352D1}"/>
              </a:ext>
            </a:extLst>
          </p:cNvPr>
          <p:cNvSpPr>
            <a:spLocks noGrp="1"/>
          </p:cNvSpPr>
          <p:nvPr>
            <p:ph type="ctrTitle"/>
          </p:nvPr>
        </p:nvSpPr>
        <p:spPr>
          <a:xfrm>
            <a:off x="376881" y="2051584"/>
            <a:ext cx="5089748" cy="1274856"/>
          </a:xfrm>
        </p:spPr>
        <p:txBody>
          <a:bodyPr/>
          <a:lstStyle/>
          <a:p>
            <a:r>
              <a:rPr lang="en-US" dirty="0"/>
              <a:t>MIPS Rebrand Hermes Award Submission</a:t>
            </a:r>
          </a:p>
        </p:txBody>
      </p:sp>
    </p:spTree>
    <p:extLst>
      <p:ext uri="{BB962C8B-B14F-4D97-AF65-F5344CB8AC3E}">
        <p14:creationId xmlns:p14="http://schemas.microsoft.com/office/powerpoint/2010/main" val="21565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E106-EFAF-346A-20C8-DF7C1582E98B}"/>
              </a:ext>
            </a:extLst>
          </p:cNvPr>
          <p:cNvSpPr>
            <a:spLocks noGrp="1"/>
          </p:cNvSpPr>
          <p:nvPr>
            <p:ph type="title"/>
          </p:nvPr>
        </p:nvSpPr>
        <p:spPr>
          <a:xfrm>
            <a:off x="214075" y="143216"/>
            <a:ext cx="8456601" cy="526874"/>
          </a:xfrm>
        </p:spPr>
        <p:txBody>
          <a:bodyPr/>
          <a:lstStyle/>
          <a:p>
            <a:r>
              <a:rPr lang="en-US" dirty="0"/>
              <a:t>Our Approach</a:t>
            </a:r>
          </a:p>
        </p:txBody>
      </p:sp>
      <p:sp>
        <p:nvSpPr>
          <p:cNvPr id="3" name="Content Placeholder 2">
            <a:extLst>
              <a:ext uri="{FF2B5EF4-FFF2-40B4-BE49-F238E27FC236}">
                <a16:creationId xmlns:a16="http://schemas.microsoft.com/office/drawing/2014/main" id="{B001B6E3-019E-E3D7-29D5-8E541CD9A0B4}"/>
              </a:ext>
            </a:extLst>
          </p:cNvPr>
          <p:cNvSpPr>
            <a:spLocks noGrp="1"/>
          </p:cNvSpPr>
          <p:nvPr>
            <p:ph idx="1"/>
          </p:nvPr>
        </p:nvSpPr>
        <p:spPr>
          <a:xfrm>
            <a:off x="226220" y="595614"/>
            <a:ext cx="8691560" cy="3788985"/>
          </a:xfrm>
        </p:spPr>
        <p:txBody>
          <a:bodyPr>
            <a:noAutofit/>
          </a:bodyPr>
          <a:lstStyle/>
          <a:p>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MIPS hired Tanis Communications to rebrand the company, including a new vision, corporate positioning, messages for each of their key markets: automotive, cloud data center and embedded, a new logo and visual ID, and a website redesign.</a:t>
            </a:r>
          </a:p>
          <a:p>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 landscape characterized by fierce competition and rapid technological advancements, especially with the rise of AI, our client recognized the need for a strategic rebrand to establish a distinctive identity and capture market share effectively. </a:t>
            </a:r>
            <a:endParaRPr lang="en-US" sz="11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Our approach included the following:</a:t>
            </a:r>
            <a:endParaRPr lang="en-US" sz="11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 Competitive audit.  We started with a comprehensive competitive audit, delving into the strategies, strengths, weaknesses, messages and visual ID for the key players.  We reviewed all external facing marketing, including websites, social media, webinars, videos, and analyzed industry and company press coverage. We gained valuable insights into market trends, competitor positioning and emerging opportunities, laying a solid foundation for the brand framework. </a:t>
            </a:r>
          </a:p>
          <a:p>
            <a:pPr marR="0" lvl="0">
              <a:spcBef>
                <a:spcPts val="0"/>
              </a:spcBef>
              <a:spcAft>
                <a:spcPts val="0"/>
              </a:spcAft>
            </a:pPr>
            <a:endParaRPr lang="en-US" sz="11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In-depth stakeholder interviews. We conducted in-depth interviews with the leadership team.  These interviews unearthed valuable insights into perceptions, aspirations, and expectations, empowering us to craft a brand narrative that would resonate with all stakeholders.  We made sure the rebranding efforts aligned with the business strategy and goals. </a:t>
            </a:r>
          </a:p>
          <a:p>
            <a:pPr marR="0" lvl="0">
              <a:spcBef>
                <a:spcPts val="0"/>
              </a:spcBef>
              <a:spcAft>
                <a:spcPts val="0"/>
              </a:spcAft>
            </a:pPr>
            <a:endParaRPr lang="en-US" sz="11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1100" i="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 Unique value proposition. Armed with a profound understanding of the competitive landscape and stakeholder insights, we crafted a new brand framework and value proposition that would set our client apart in the industry. The key essence of the rebrand was focusing on customers’ needs to have open and flexible compute for emerging opportunities in AI, cloud data centers, automotive and embedded markets.  Companies are frustrated with competitors forcing them into vendor lock-in,  with no flexibility and speed to accelerate compute solutions. Through iterative ideation and refinement, we distilled the essence of their brand through a compelling narrative, encapsulating their distinct strengths and value proposition.  The new vision: freedom to accelerate compute in automotive, data centers and embedded markets with the tagline: freedom to innovate compute.  </a:t>
            </a:r>
            <a:endParaRPr lang="en-US" sz="11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US" sz="1200" dirty="0"/>
          </a:p>
        </p:txBody>
      </p:sp>
    </p:spTree>
    <p:extLst>
      <p:ext uri="{BB962C8B-B14F-4D97-AF65-F5344CB8AC3E}">
        <p14:creationId xmlns:p14="http://schemas.microsoft.com/office/powerpoint/2010/main" val="2515078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EC09-B4F7-B632-7988-33F4076A33AF}"/>
              </a:ext>
            </a:extLst>
          </p:cNvPr>
          <p:cNvSpPr>
            <a:spLocks noGrp="1"/>
          </p:cNvSpPr>
          <p:nvPr>
            <p:ph type="title"/>
          </p:nvPr>
        </p:nvSpPr>
        <p:spPr/>
        <p:txBody>
          <a:bodyPr/>
          <a:lstStyle/>
          <a:p>
            <a:r>
              <a:rPr lang="en-US" dirty="0"/>
              <a:t>Logo Redesign</a:t>
            </a:r>
          </a:p>
        </p:txBody>
      </p:sp>
      <p:sp>
        <p:nvSpPr>
          <p:cNvPr id="3" name="Content Placeholder 2">
            <a:extLst>
              <a:ext uri="{FF2B5EF4-FFF2-40B4-BE49-F238E27FC236}">
                <a16:creationId xmlns:a16="http://schemas.microsoft.com/office/drawing/2014/main" id="{394FF729-A054-728D-912E-000C84F20540}"/>
              </a:ext>
            </a:extLst>
          </p:cNvPr>
          <p:cNvSpPr>
            <a:spLocks noGrp="1"/>
          </p:cNvSpPr>
          <p:nvPr>
            <p:ph idx="1"/>
          </p:nvPr>
        </p:nvSpPr>
        <p:spPr>
          <a:xfrm>
            <a:off x="229804" y="886382"/>
            <a:ext cx="3813234" cy="3741277"/>
          </a:xfrm>
        </p:spPr>
        <p:txBody>
          <a:bodyPr>
            <a:normAutofit fontScale="92500" lnSpcReduction="10000"/>
          </a:bodyPr>
          <a:lstStyle/>
          <a:p>
            <a:pPr marL="0" marR="0">
              <a:spcBef>
                <a:spcPts val="0"/>
              </a:spcBef>
              <a:spcAft>
                <a:spcPts val="0"/>
              </a:spcAft>
            </a:pPr>
            <a:r>
              <a:rPr lang="en-US" sz="130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new logo we designed</a:t>
            </a:r>
            <a:r>
              <a:rPr lang="en-US" sz="1300" b="1"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embodies a dynamic Vanguard Bird, symbolizing freedom and forward-thinking. </a:t>
            </a:r>
            <a:b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b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MIPS is at the forefront of progress and innovation, and our Vanguard Bird leads the way, breaks barriers, and symbolizes our cutting edge of technology. Its wings not only evoke movement and speed but also signify the precise processing of data. </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b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These elements collectively represent the unrestricted acceleration and the ability to overcome obstacles swiftly, while also emphasizing adaptability and innovation. </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logo encapsulates the ethos of progress and forward momentum, reflecting an agile, innovative, and transformative approach.</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With a refined identity, a resonant value proposition, and a strategic roadmap for execution, our client is now poised to seize new opportunities, foster deeper connections with customers and drive sustainable growth in an increasingly competitive landscape. </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MIPS logo animation">
            <a:hlinkClick r:id="" action="ppaction://media"/>
            <a:extLst>
              <a:ext uri="{FF2B5EF4-FFF2-40B4-BE49-F238E27FC236}">
                <a16:creationId xmlns:a16="http://schemas.microsoft.com/office/drawing/2014/main" id="{3AAC1D72-5FCC-C7A4-303C-C1506D0CB8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3038" y="1006520"/>
            <a:ext cx="5008597" cy="2817335"/>
          </a:xfrm>
          <a:prstGeom prst="rect">
            <a:avLst/>
          </a:prstGeom>
          <a:ln>
            <a:solidFill>
              <a:schemeClr val="tx1"/>
            </a:solidFill>
          </a:ln>
        </p:spPr>
      </p:pic>
      <p:sp>
        <p:nvSpPr>
          <p:cNvPr id="9" name="TextBox 8">
            <a:extLst>
              <a:ext uri="{FF2B5EF4-FFF2-40B4-BE49-F238E27FC236}">
                <a16:creationId xmlns:a16="http://schemas.microsoft.com/office/drawing/2014/main" id="{40169E68-1714-2692-61AC-00CCE4796B4E}"/>
              </a:ext>
            </a:extLst>
          </p:cNvPr>
          <p:cNvSpPr txBox="1"/>
          <p:nvPr/>
        </p:nvSpPr>
        <p:spPr>
          <a:xfrm>
            <a:off x="5609771" y="3860379"/>
            <a:ext cx="1988457"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Play video here.</a:t>
            </a:r>
          </a:p>
        </p:txBody>
      </p:sp>
    </p:spTree>
    <p:extLst>
      <p:ext uri="{BB962C8B-B14F-4D97-AF65-F5344CB8AC3E}">
        <p14:creationId xmlns:p14="http://schemas.microsoft.com/office/powerpoint/2010/main" val="42405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867BB-A963-8EC1-4B84-AD6CDB0814A2}"/>
              </a:ext>
            </a:extLst>
          </p:cNvPr>
          <p:cNvPicPr>
            <a:picLocks noChangeAspect="1"/>
          </p:cNvPicPr>
          <p:nvPr/>
        </p:nvPicPr>
        <p:blipFill>
          <a:blip r:embed="rId2"/>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E5D3AEFB-D07C-A083-9BBB-F95ACCEFC72F}"/>
              </a:ext>
            </a:extLst>
          </p:cNvPr>
          <p:cNvSpPr txBox="1"/>
          <p:nvPr/>
        </p:nvSpPr>
        <p:spPr>
          <a:xfrm>
            <a:off x="180074" y="127896"/>
            <a:ext cx="2767104" cy="276999"/>
          </a:xfrm>
          <a:prstGeom prst="rect">
            <a:avLst/>
          </a:prstGeom>
          <a:noFill/>
        </p:spPr>
        <p:txBody>
          <a:bodyPr wrap="none" rtlCol="0">
            <a:spAutoFit/>
          </a:bodyPr>
          <a:lstStyle/>
          <a:p>
            <a:r>
              <a:rPr lang="en-US" sz="1200" dirty="0">
                <a:solidFill>
                  <a:schemeClr val="bg1"/>
                </a:solidFill>
              </a:rPr>
              <a:t>MIPS EMBEDDED WORLD 3D VIEW</a:t>
            </a:r>
          </a:p>
        </p:txBody>
      </p:sp>
    </p:spTree>
    <p:extLst>
      <p:ext uri="{BB962C8B-B14F-4D97-AF65-F5344CB8AC3E}">
        <p14:creationId xmlns:p14="http://schemas.microsoft.com/office/powerpoint/2010/main" val="157278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pink rectangular object with black text&#10;&#10;Description automatically generated">
            <a:extLst>
              <a:ext uri="{FF2B5EF4-FFF2-40B4-BE49-F238E27FC236}">
                <a16:creationId xmlns:a16="http://schemas.microsoft.com/office/drawing/2014/main" id="{A21A9A6A-DA94-6A2C-6A08-2EE41B6C39E9}"/>
              </a:ext>
            </a:extLst>
          </p:cNvPr>
          <p:cNvPicPr>
            <a:picLocks noChangeAspect="1"/>
          </p:cNvPicPr>
          <p:nvPr/>
        </p:nvPicPr>
        <p:blipFill>
          <a:blip r:embed="rId2"/>
          <a:stretch>
            <a:fillRect/>
          </a:stretch>
        </p:blipFill>
        <p:spPr>
          <a:xfrm>
            <a:off x="2795588" y="757748"/>
            <a:ext cx="3552824" cy="3932805"/>
          </a:xfrm>
          <a:prstGeom prst="rect">
            <a:avLst/>
          </a:prstGeom>
        </p:spPr>
      </p:pic>
      <p:sp>
        <p:nvSpPr>
          <p:cNvPr id="4" name="TextBox 3">
            <a:extLst>
              <a:ext uri="{FF2B5EF4-FFF2-40B4-BE49-F238E27FC236}">
                <a16:creationId xmlns:a16="http://schemas.microsoft.com/office/drawing/2014/main" id="{81EA4C1F-519C-D089-CA0C-DDE44A1C457C}"/>
              </a:ext>
            </a:extLst>
          </p:cNvPr>
          <p:cNvSpPr txBox="1"/>
          <p:nvPr/>
        </p:nvSpPr>
        <p:spPr>
          <a:xfrm>
            <a:off x="4130653" y="119063"/>
            <a:ext cx="1124026" cy="461665"/>
          </a:xfrm>
          <a:prstGeom prst="rect">
            <a:avLst/>
          </a:prstGeom>
          <a:noFill/>
        </p:spPr>
        <p:txBody>
          <a:bodyPr wrap="none" rtlCol="0">
            <a:spAutoFit/>
          </a:bodyPr>
          <a:lstStyle/>
          <a:p>
            <a:r>
              <a:rPr lang="en-US" sz="2400" dirty="0"/>
              <a:t>KIOSK</a:t>
            </a:r>
          </a:p>
        </p:txBody>
      </p:sp>
    </p:spTree>
    <p:extLst>
      <p:ext uri="{BB962C8B-B14F-4D97-AF65-F5344CB8AC3E}">
        <p14:creationId xmlns:p14="http://schemas.microsoft.com/office/powerpoint/2010/main" val="109712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E1E0-3FFC-209F-2003-F1285735FFF5}"/>
              </a:ext>
            </a:extLst>
          </p:cNvPr>
          <p:cNvSpPr>
            <a:spLocks noGrp="1"/>
          </p:cNvSpPr>
          <p:nvPr>
            <p:ph type="title"/>
          </p:nvPr>
        </p:nvSpPr>
        <p:spPr/>
        <p:txBody>
          <a:bodyPr/>
          <a:lstStyle/>
          <a:p>
            <a:r>
              <a:rPr lang="en-US" dirty="0"/>
              <a:t>Retractable Banner Artwork</a:t>
            </a:r>
          </a:p>
        </p:txBody>
      </p:sp>
      <p:pic>
        <p:nvPicPr>
          <p:cNvPr id="4" name="Picture 3">
            <a:extLst>
              <a:ext uri="{FF2B5EF4-FFF2-40B4-BE49-F238E27FC236}">
                <a16:creationId xmlns:a16="http://schemas.microsoft.com/office/drawing/2014/main" id="{EA13C0B7-0AA6-3513-CD12-F74F8B39AD69}"/>
              </a:ext>
            </a:extLst>
          </p:cNvPr>
          <p:cNvPicPr>
            <a:picLocks noChangeAspect="1"/>
          </p:cNvPicPr>
          <p:nvPr/>
        </p:nvPicPr>
        <p:blipFill>
          <a:blip r:embed="rId2"/>
          <a:stretch>
            <a:fillRect/>
          </a:stretch>
        </p:blipFill>
        <p:spPr>
          <a:xfrm>
            <a:off x="1168298" y="850904"/>
            <a:ext cx="1521304" cy="3803260"/>
          </a:xfrm>
          <a:prstGeom prst="rect">
            <a:avLst/>
          </a:prstGeom>
        </p:spPr>
      </p:pic>
      <p:pic>
        <p:nvPicPr>
          <p:cNvPr id="6" name="Picture 5">
            <a:extLst>
              <a:ext uri="{FF2B5EF4-FFF2-40B4-BE49-F238E27FC236}">
                <a16:creationId xmlns:a16="http://schemas.microsoft.com/office/drawing/2014/main" id="{373022B6-075D-9A37-D8B7-D6B02B99FEC7}"/>
              </a:ext>
            </a:extLst>
          </p:cNvPr>
          <p:cNvPicPr>
            <a:picLocks noChangeAspect="1"/>
          </p:cNvPicPr>
          <p:nvPr/>
        </p:nvPicPr>
        <p:blipFill>
          <a:blip r:embed="rId3"/>
          <a:stretch>
            <a:fillRect/>
          </a:stretch>
        </p:blipFill>
        <p:spPr>
          <a:xfrm>
            <a:off x="3811348" y="850905"/>
            <a:ext cx="1521304" cy="3803259"/>
          </a:xfrm>
          <a:prstGeom prst="rect">
            <a:avLst/>
          </a:prstGeom>
        </p:spPr>
      </p:pic>
      <p:pic>
        <p:nvPicPr>
          <p:cNvPr id="8" name="Picture 7">
            <a:extLst>
              <a:ext uri="{FF2B5EF4-FFF2-40B4-BE49-F238E27FC236}">
                <a16:creationId xmlns:a16="http://schemas.microsoft.com/office/drawing/2014/main" id="{7F36B3F7-DBE9-903E-A760-42A3065DDC52}"/>
              </a:ext>
            </a:extLst>
          </p:cNvPr>
          <p:cNvPicPr>
            <a:picLocks noChangeAspect="1"/>
          </p:cNvPicPr>
          <p:nvPr/>
        </p:nvPicPr>
        <p:blipFill>
          <a:blip r:embed="rId4"/>
          <a:stretch>
            <a:fillRect/>
          </a:stretch>
        </p:blipFill>
        <p:spPr>
          <a:xfrm>
            <a:off x="6454398" y="850904"/>
            <a:ext cx="1521304" cy="3803260"/>
          </a:xfrm>
          <a:prstGeom prst="rect">
            <a:avLst/>
          </a:prstGeom>
        </p:spPr>
      </p:pic>
    </p:spTree>
    <p:extLst>
      <p:ext uri="{BB962C8B-B14F-4D97-AF65-F5344CB8AC3E}">
        <p14:creationId xmlns:p14="http://schemas.microsoft.com/office/powerpoint/2010/main" val="412007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7CC2-F508-F0D8-A255-841859596C5F}"/>
              </a:ext>
            </a:extLst>
          </p:cNvPr>
          <p:cNvSpPr>
            <a:spLocks noGrp="1"/>
          </p:cNvSpPr>
          <p:nvPr>
            <p:ph type="title"/>
          </p:nvPr>
        </p:nvSpPr>
        <p:spPr/>
        <p:txBody>
          <a:bodyPr/>
          <a:lstStyle/>
          <a:p>
            <a:r>
              <a:rPr lang="en-US" dirty="0"/>
              <a:t>Social Media Banners</a:t>
            </a:r>
          </a:p>
        </p:txBody>
      </p:sp>
      <p:pic>
        <p:nvPicPr>
          <p:cNvPr id="4" name="Picture 3" descr="A close up of a computer chip&#10;&#10;Description automatically generated">
            <a:extLst>
              <a:ext uri="{FF2B5EF4-FFF2-40B4-BE49-F238E27FC236}">
                <a16:creationId xmlns:a16="http://schemas.microsoft.com/office/drawing/2014/main" id="{773D120E-F091-720A-7C06-9371D3C0FCCD}"/>
              </a:ext>
            </a:extLst>
          </p:cNvPr>
          <p:cNvPicPr>
            <a:picLocks noChangeAspect="1"/>
          </p:cNvPicPr>
          <p:nvPr/>
        </p:nvPicPr>
        <p:blipFill>
          <a:blip r:embed="rId2"/>
          <a:stretch>
            <a:fillRect/>
          </a:stretch>
        </p:blipFill>
        <p:spPr>
          <a:xfrm>
            <a:off x="1952021" y="900186"/>
            <a:ext cx="4890595" cy="1222649"/>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1A81FB04-02A8-D9AD-B85E-EF1E6129ADCA}"/>
              </a:ext>
            </a:extLst>
          </p:cNvPr>
          <p:cNvPicPr>
            <a:picLocks noChangeAspect="1"/>
          </p:cNvPicPr>
          <p:nvPr/>
        </p:nvPicPr>
        <p:blipFill>
          <a:blip r:embed="rId3"/>
          <a:stretch>
            <a:fillRect/>
          </a:stretch>
        </p:blipFill>
        <p:spPr>
          <a:xfrm>
            <a:off x="1952021" y="2163966"/>
            <a:ext cx="4890595" cy="1222649"/>
          </a:xfrm>
          <a:prstGeom prst="rect">
            <a:avLst/>
          </a:prstGeom>
        </p:spPr>
      </p:pic>
      <p:pic>
        <p:nvPicPr>
          <p:cNvPr id="8" name="Picture 7" descr="A purple and pink light&#10;&#10;Description automatically generated with medium confidence">
            <a:extLst>
              <a:ext uri="{FF2B5EF4-FFF2-40B4-BE49-F238E27FC236}">
                <a16:creationId xmlns:a16="http://schemas.microsoft.com/office/drawing/2014/main" id="{B620AF68-2F65-A156-FCBB-5BA5E0B1A991}"/>
              </a:ext>
            </a:extLst>
          </p:cNvPr>
          <p:cNvPicPr>
            <a:picLocks noChangeAspect="1"/>
          </p:cNvPicPr>
          <p:nvPr/>
        </p:nvPicPr>
        <p:blipFill>
          <a:blip r:embed="rId4"/>
          <a:stretch>
            <a:fillRect/>
          </a:stretch>
        </p:blipFill>
        <p:spPr>
          <a:xfrm>
            <a:off x="1952022" y="3444952"/>
            <a:ext cx="4890597" cy="1222649"/>
          </a:xfrm>
          <a:prstGeom prst="rect">
            <a:avLst/>
          </a:prstGeom>
        </p:spPr>
      </p:pic>
    </p:spTree>
    <p:extLst>
      <p:ext uri="{BB962C8B-B14F-4D97-AF65-F5344CB8AC3E}">
        <p14:creationId xmlns:p14="http://schemas.microsoft.com/office/powerpoint/2010/main" val="80762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EA3D-0078-AA58-A7A2-60128AF42DC6}"/>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4F45BA81-A5DF-1C52-E853-523C0132B43F}"/>
              </a:ext>
            </a:extLst>
          </p:cNvPr>
          <p:cNvSpPr>
            <a:spLocks noGrp="1"/>
          </p:cNvSpPr>
          <p:nvPr>
            <p:ph idx="1"/>
          </p:nvPr>
        </p:nvSpPr>
        <p:spPr/>
        <p:txBody>
          <a:bodyPr/>
          <a:lstStyle/>
          <a:p>
            <a:pPr marL="285750" indent="-285750">
              <a:buFont typeface="Arial" panose="020B0604020202020204" pitchFamily="34" charset="0"/>
              <a:buChar char="•"/>
            </a:pPr>
            <a:r>
              <a:rPr lang="en-US" sz="14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redesigned web site can be viewed here. </a:t>
            </a:r>
            <a:r>
              <a:rPr lang="en-US" sz="1400" kern="0" dirty="0">
                <a:solidFill>
                  <a:srgbClr val="A4640A"/>
                </a:solidFill>
                <a:effectLst/>
                <a:latin typeface="Calibri" panose="020F0502020204030204" pitchFamily="34" charset="0"/>
                <a:ea typeface="Times New Roman" panose="02020603050405020304" pitchFamily="18" charset="0"/>
                <a:cs typeface="Calibri" panose="020F0502020204030204" pitchFamily="34" charset="0"/>
                <a:hlinkClick r:id="rId2"/>
              </a:rPr>
              <a:t>https://mips.com/</a:t>
            </a:r>
            <a:endParaRPr lang="en-US" sz="1400" kern="0" dirty="0">
              <a:solidFill>
                <a:srgbClr val="A4640A"/>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sz="14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Blog that summarizes the rebrand and positioning: </a:t>
            </a:r>
            <a:r>
              <a:rPr lang="en-US" sz="1400" kern="0" dirty="0">
                <a:solidFill>
                  <a:srgbClr val="A4640A"/>
                </a:solidFill>
                <a:effectLst/>
                <a:latin typeface="Calibri" panose="020F0502020204030204" pitchFamily="34" charset="0"/>
                <a:ea typeface="Times New Roman" panose="02020603050405020304" pitchFamily="18" charset="0"/>
                <a:cs typeface="Calibri" panose="020F0502020204030204" pitchFamily="34" charset="0"/>
                <a:hlinkClick r:id="rId3"/>
              </a:rPr>
              <a:t>https://mips.com/news/mips-launches-new-strategic-focus-and-rebrand-the-freedom-to-innovate-compute/</a:t>
            </a:r>
            <a:endParaRPr lang="en-US" sz="1400" kern="0" dirty="0">
              <a:solidFill>
                <a:srgbClr val="A4640A"/>
              </a:solidFill>
              <a:latin typeface="Calibri" panose="020F0502020204030204" pitchFamily="34" charset="0"/>
              <a:ea typeface="Times New Roman" panose="02020603050405020304" pitchFamily="18" charset="0"/>
              <a:cs typeface="Calibri" panose="020F0502020204030204" pitchFamily="34" charset="0"/>
            </a:endParaRPr>
          </a:p>
          <a:p>
            <a:endParaRPr lang="en-US" sz="14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5550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450308"/>
      </p:ext>
    </p:extLst>
  </p:cSld>
  <p:clrMapOvr>
    <a:masterClrMapping/>
  </p:clrMapOvr>
</p:sld>
</file>

<file path=ppt/theme/theme1.xml><?xml version="1.0" encoding="utf-8"?>
<a:theme xmlns:a="http://schemas.openxmlformats.org/drawingml/2006/main" name="MIPS Master Template">
  <a:themeElements>
    <a:clrScheme name="MIPS_2">
      <a:dk1>
        <a:srgbClr val="000000"/>
      </a:dk1>
      <a:lt1>
        <a:srgbClr val="FFFFFF"/>
      </a:lt1>
      <a:dk2>
        <a:srgbClr val="75777B"/>
      </a:dk2>
      <a:lt2>
        <a:srgbClr val="E7E6E6"/>
      </a:lt2>
      <a:accent1>
        <a:srgbClr val="101820"/>
      </a:accent1>
      <a:accent2>
        <a:srgbClr val="E60A95"/>
      </a:accent2>
      <a:accent3>
        <a:srgbClr val="009ADE"/>
      </a:accent3>
      <a:accent4>
        <a:srgbClr val="00C3B3"/>
      </a:accent4>
      <a:accent5>
        <a:srgbClr val="FF7F40"/>
      </a:accent5>
      <a:accent6>
        <a:srgbClr val="B04FC5"/>
      </a:accent6>
      <a:hlink>
        <a:srgbClr val="0563C1"/>
      </a:hlink>
      <a:folHlink>
        <a:srgbClr val="8BC6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_Dark Theme">
  <a:themeElements>
    <a:clrScheme name="MIPS_2">
      <a:dk1>
        <a:srgbClr val="000000"/>
      </a:dk1>
      <a:lt1>
        <a:srgbClr val="FFFFFF"/>
      </a:lt1>
      <a:dk2>
        <a:srgbClr val="75777B"/>
      </a:dk2>
      <a:lt2>
        <a:srgbClr val="E7E6E6"/>
      </a:lt2>
      <a:accent1>
        <a:srgbClr val="101820"/>
      </a:accent1>
      <a:accent2>
        <a:srgbClr val="E60A95"/>
      </a:accent2>
      <a:accent3>
        <a:srgbClr val="009ADE"/>
      </a:accent3>
      <a:accent4>
        <a:srgbClr val="00C3B3"/>
      </a:accent4>
      <a:accent5>
        <a:srgbClr val="FF7F40"/>
      </a:accent5>
      <a:accent6>
        <a:srgbClr val="B04FC5"/>
      </a:accent6>
      <a:hlink>
        <a:srgbClr val="0563C1"/>
      </a:hlink>
      <a:folHlink>
        <a:srgbClr val="8BC6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_Light Theme">
  <a:themeElements>
    <a:clrScheme name="MIPS_2">
      <a:dk1>
        <a:srgbClr val="000000"/>
      </a:dk1>
      <a:lt1>
        <a:srgbClr val="FFFFFF"/>
      </a:lt1>
      <a:dk2>
        <a:srgbClr val="75777B"/>
      </a:dk2>
      <a:lt2>
        <a:srgbClr val="E7E6E6"/>
      </a:lt2>
      <a:accent1>
        <a:srgbClr val="101820"/>
      </a:accent1>
      <a:accent2>
        <a:srgbClr val="E60A95"/>
      </a:accent2>
      <a:accent3>
        <a:srgbClr val="009ADE"/>
      </a:accent3>
      <a:accent4>
        <a:srgbClr val="00C3B3"/>
      </a:accent4>
      <a:accent5>
        <a:srgbClr val="FF7F40"/>
      </a:accent5>
      <a:accent6>
        <a:srgbClr val="B04FC5"/>
      </a:accent6>
      <a:hlink>
        <a:srgbClr val="0563C1"/>
      </a:hlink>
      <a:folHlink>
        <a:srgbClr val="8BC6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_Neutral Theme">
  <a:themeElements>
    <a:clrScheme name="MIPS_2">
      <a:dk1>
        <a:srgbClr val="000000"/>
      </a:dk1>
      <a:lt1>
        <a:srgbClr val="FFFFFF"/>
      </a:lt1>
      <a:dk2>
        <a:srgbClr val="75777B"/>
      </a:dk2>
      <a:lt2>
        <a:srgbClr val="E7E6E6"/>
      </a:lt2>
      <a:accent1>
        <a:srgbClr val="101820"/>
      </a:accent1>
      <a:accent2>
        <a:srgbClr val="E60A95"/>
      </a:accent2>
      <a:accent3>
        <a:srgbClr val="009ADE"/>
      </a:accent3>
      <a:accent4>
        <a:srgbClr val="00C3B3"/>
      </a:accent4>
      <a:accent5>
        <a:srgbClr val="FF7F40"/>
      </a:accent5>
      <a:accent6>
        <a:srgbClr val="B04FC5"/>
      </a:accent6>
      <a:hlink>
        <a:srgbClr val="0563C1"/>
      </a:hlink>
      <a:folHlink>
        <a:srgbClr val="8BC6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42084</TotalTime>
  <Words>579</Words>
  <Application>Microsoft Macintosh PowerPoint</Application>
  <PresentationFormat>On-screen Show (16:9)</PresentationFormat>
  <Paragraphs>27</Paragraphs>
  <Slides>9</Slides>
  <Notes>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Arial</vt:lpstr>
      <vt:lpstr>Calibri</vt:lpstr>
      <vt:lpstr>Tahoma</vt:lpstr>
      <vt:lpstr>Verdana</vt:lpstr>
      <vt:lpstr>MIPS Master Template</vt:lpstr>
      <vt:lpstr>Title_Dark Theme</vt:lpstr>
      <vt:lpstr>Title_Light Theme</vt:lpstr>
      <vt:lpstr>Divider_Neutral Theme</vt:lpstr>
      <vt:lpstr>MIPS Rebrand Hermes Award Submission</vt:lpstr>
      <vt:lpstr>Our Approach</vt:lpstr>
      <vt:lpstr>Logo Redesign</vt:lpstr>
      <vt:lpstr>PowerPoint Presentation</vt:lpstr>
      <vt:lpstr>PowerPoint Presentation</vt:lpstr>
      <vt:lpstr>Retractable Banner Artwork</vt:lpstr>
      <vt:lpstr>Social Media Banners</vt:lpstr>
      <vt:lpstr>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Tsuei</dc:creator>
  <cp:lastModifiedBy>Kimberly Gamble</cp:lastModifiedBy>
  <cp:revision>279</cp:revision>
  <dcterms:created xsi:type="dcterms:W3CDTF">2020-11-10T22:08:28Z</dcterms:created>
  <dcterms:modified xsi:type="dcterms:W3CDTF">2024-03-14T19:28:05Z</dcterms:modified>
</cp:coreProperties>
</file>